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4"/>
  </p:notesMasterIdLst>
  <p:sldIdLst>
    <p:sldId id="1105" r:id="rId2"/>
    <p:sldId id="1106" r:id="rId3"/>
    <p:sldId id="1192" r:id="rId4"/>
    <p:sldId id="1155" r:id="rId5"/>
    <p:sldId id="1213" r:id="rId6"/>
    <p:sldId id="1214" r:id="rId7"/>
    <p:sldId id="1169" r:id="rId8"/>
    <p:sldId id="994" r:id="rId9"/>
    <p:sldId id="280" r:id="rId10"/>
    <p:sldId id="1172" r:id="rId11"/>
    <p:sldId id="260" r:id="rId12"/>
    <p:sldId id="261" r:id="rId13"/>
    <p:sldId id="262" r:id="rId14"/>
    <p:sldId id="1191" r:id="rId15"/>
    <p:sldId id="1115" r:id="rId16"/>
    <p:sldId id="1174" r:id="rId17"/>
    <p:sldId id="1129" r:id="rId18"/>
    <p:sldId id="1212" r:id="rId19"/>
    <p:sldId id="1177" r:id="rId20"/>
    <p:sldId id="1178" r:id="rId21"/>
    <p:sldId id="1176" r:id="rId22"/>
    <p:sldId id="1175" r:id="rId23"/>
    <p:sldId id="1193" r:id="rId24"/>
    <p:sldId id="1194" r:id="rId25"/>
    <p:sldId id="1195" r:id="rId26"/>
    <p:sldId id="1196" r:id="rId27"/>
    <p:sldId id="1197" r:id="rId28"/>
    <p:sldId id="1198" r:id="rId29"/>
    <p:sldId id="1199" r:id="rId30"/>
    <p:sldId id="1200" r:id="rId31"/>
    <p:sldId id="1201" r:id="rId32"/>
    <p:sldId id="1202" r:id="rId33"/>
    <p:sldId id="1203" r:id="rId34"/>
    <p:sldId id="1204" r:id="rId35"/>
    <p:sldId id="1205" r:id="rId36"/>
    <p:sldId id="1206" r:id="rId37"/>
    <p:sldId id="1207" r:id="rId38"/>
    <p:sldId id="1208" r:id="rId39"/>
    <p:sldId id="1209" r:id="rId40"/>
    <p:sldId id="1210" r:id="rId41"/>
    <p:sldId id="1211" r:id="rId42"/>
    <p:sldId id="1054" r:id="rId4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browse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345"/>
    <p:restoredTop sz="82393"/>
  </p:normalViewPr>
  <p:slideViewPr>
    <p:cSldViewPr snapToGrid="0" snapToObjects="1">
      <p:cViewPr varScale="1">
        <p:scale>
          <a:sx n="127" d="100"/>
          <a:sy n="127" d="100"/>
        </p:scale>
        <p:origin x="1560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142" d="100"/>
          <a:sy n="142" d="100"/>
        </p:scale>
        <p:origin x="3968" y="18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viewProps" Target="view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A43D07F-AFA4-8B40-8F07-6B7232D25FE3}" type="datetimeFigureOut">
              <a:rPr lang="en-US" smtClean="0"/>
              <a:t>1/20/21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503429B-3171-A94A-A6C2-AB80847CDA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442393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B99BB9-C7F6-43B3-A122-46088ABB36FB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583544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B99BB9-C7F6-43B3-A122-46088ABB36FB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406908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Vanity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B99BB9-C7F6-43B3-A122-46088ABB36FB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605247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B99BB9-C7F6-43B3-A122-46088ABB36FB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517737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B99BB9-C7F6-43B3-A122-46088ABB36FB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57636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000" dirty="0"/>
              <a:t>Hand out name tags and introduction forms before Syllabus Overview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B99BB9-C7F6-43B3-A122-46088ABB36FB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5979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10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B99BB9-C7F6-43B3-A122-46088ABB36FB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660021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B99BB9-C7F6-43B3-A122-46088ABB36FB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303496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Practical University Educators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B99BB9-C7F6-43B3-A122-46088ABB36FB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733091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Compassion and Empathy</a:t>
            </a:r>
          </a:p>
          <a:p>
            <a:r>
              <a:rPr lang="en-US" dirty="0"/>
              <a:t>Commitment and Integrity</a:t>
            </a:r>
          </a:p>
          <a:p>
            <a:r>
              <a:rPr lang="en-US" dirty="0"/>
              <a:t>Togetherness and Association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B99BB9-C7F6-43B3-A122-46088ABB36FB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3441503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A4D32B-0177-4B34-AE20-6C72705619FE}" type="slidenum">
              <a:rPr lang="en-US" smtClean="0"/>
              <a:t>26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2583345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B99BB9-C7F6-43B3-A122-46088ABB36FB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7931715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B99BB9-C7F6-43B3-A122-46088ABB36FB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6758218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000" dirty="0"/>
              <a:t>Hand out name tags and introduction forms before Syllabus Overview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B99BB9-C7F6-43B3-A122-46088ABB36FB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2302497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000" dirty="0"/>
              <a:t>Hand out name tags and introduction forms before Syllabus Overview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B99BB9-C7F6-43B3-A122-46088ABB36FB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2812908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B99BB9-C7F6-43B3-A122-46088ABB36FB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739352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Vanity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B99BB9-C7F6-43B3-A122-46088ABB36FB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141457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B99BB9-C7F6-43B3-A122-46088ABB36FB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6367651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B99BB9-C7F6-43B3-A122-46088ABB36FB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3691959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000" dirty="0"/>
              <a:t>Hand out name tags and introduction forms before Syllabus Overview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B99BB9-C7F6-43B3-A122-46088ABB36FB}" type="slidenum">
              <a:rPr lang="en-US" smtClean="0"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2589216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10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B99BB9-C7F6-43B3-A122-46088ABB36FB}" type="slidenum">
              <a:rPr lang="en-US" smtClean="0"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8594369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10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394DE12-7B9B-46AA-AC19-C30A49928B9B}" type="slidenum">
              <a:rPr lang="en-US" smtClean="0"/>
              <a:t>42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278447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B99BB9-C7F6-43B3-A122-46088ABB36FB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775128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B99BB9-C7F6-43B3-A122-46088ABB36FB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179625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B99BB9-C7F6-43B3-A122-46088ABB36FB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603784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A4D32B-0177-4B34-AE20-6C72705619FE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255648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B99BB9-C7F6-43B3-A122-46088ABB36FB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281280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000" dirty="0"/>
              <a:t>Hand out name tags and introduction forms before Syllabus Overview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B99BB9-C7F6-43B3-A122-46088ABB36FB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804941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000" dirty="0"/>
              <a:t>Hand out name tags and introduction forms before Syllabus Overview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B99BB9-C7F6-43B3-A122-46088ABB36FB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861034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8A3542-A8C7-704C-8E33-F5EFF8F9A9A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4B91082-1B98-D746-8DE6-18D0B191426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D6DF9A-46D4-234B-AA93-E3C48B7289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AB6B49-B434-E04B-8B19-9D0B03FF27E8}" type="datetimeFigureOut">
              <a:rPr lang="en-US" smtClean="0"/>
              <a:t>1/20/21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D10147-7D24-BF46-870F-842B428C20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73D5C5D-7590-DE48-8469-EEFB88E7AC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B73104-7A03-9745-9E8F-D9BF2DA92E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55541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FAE0F9-3EFF-384C-9C61-F6E85C124D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BAF661B-7946-164F-8883-415D8C309F9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51095F2-E641-7748-8CE9-D4C703FB65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AB6B49-B434-E04B-8B19-9D0B03FF27E8}" type="datetimeFigureOut">
              <a:rPr lang="en-US" smtClean="0"/>
              <a:t>1/20/21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675E233-A7A6-BC42-95E0-B39FEE0D30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C44D86-9512-E44F-A91C-237E33706B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B73104-7A03-9745-9E8F-D9BF2DA92E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29048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1A4F15B-93B8-B546-B0B6-EAD98011018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C2BFC15-E6BF-0749-8577-D2620183F08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CD909B6-F62F-954E-807D-00010E4171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AB6B49-B434-E04B-8B19-9D0B03FF27E8}" type="datetimeFigureOut">
              <a:rPr lang="en-US" smtClean="0"/>
              <a:t>1/20/21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7259E4-40BC-B74D-9F9B-0119EA5F3F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1B5772B-1BA7-074A-959B-C70C9DBADC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B73104-7A03-9745-9E8F-D9BF2DA92E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83988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C9E635-7744-4D4F-B96E-0E2865A7B5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AE8F11-2A3B-2747-9C6C-579AF86C471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B43D020-809F-3D40-8EE6-2DD5737908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AB6B49-B434-E04B-8B19-9D0B03FF27E8}" type="datetimeFigureOut">
              <a:rPr lang="en-US" smtClean="0"/>
              <a:t>1/20/21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71B3250-58F4-944F-AC10-5CC13EB552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4AA24C-CEB0-EA4C-A21F-F3F431BBF6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B73104-7A03-9745-9E8F-D9BF2DA92E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07934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D1B1CA-9CA5-7143-AA15-AE1EA1D6B4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E3A480E-DC28-1A49-8B7D-56389366F34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5739984-F0C0-214D-944B-EBDAA1F83B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AB6B49-B434-E04B-8B19-9D0B03FF27E8}" type="datetimeFigureOut">
              <a:rPr lang="en-US" smtClean="0"/>
              <a:t>1/20/21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5910F09-D4A7-E64B-8562-E206C7AEE1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DB8F136-F451-D541-A958-9479555D69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B73104-7A03-9745-9E8F-D9BF2DA92E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53227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7F8AB0-EFD2-9E4C-A9A6-2A8BD82536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8B6416-B69B-3049-81D4-46D8BDEEF24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DB99F68-836F-A74B-89E3-6B0CB564BFD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EA4161B-7339-CF4C-83F9-02E0BCD3F8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AB6B49-B434-E04B-8B19-9D0B03FF27E8}" type="datetimeFigureOut">
              <a:rPr lang="en-US" smtClean="0"/>
              <a:t>1/20/21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59AC125-4953-0449-B97D-10F335BC89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DA5F4A9-2036-BD4E-8CBB-F278C9B9C4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B73104-7A03-9745-9E8F-D9BF2DA92E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122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BFF051-FF82-404A-A8B9-226DAD3EF2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EBF1694-78E2-AE46-B16D-778353777C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1731927-4B0E-D14C-AA40-A453A106924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6C938E4-FE21-E844-AB16-6F0DBEE2A46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093D952-CB08-8545-BEC7-AACF5EB9757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CD94C72-A9B9-4948-A6F2-BE71183415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AB6B49-B434-E04B-8B19-9D0B03FF27E8}" type="datetimeFigureOut">
              <a:rPr lang="en-US" smtClean="0"/>
              <a:t>1/20/21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8C90EFB-2D37-5F46-91F7-2B13FB2D43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73DD3AF-9CF7-274D-85C2-C8B842FDA3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B73104-7A03-9745-9E8F-D9BF2DA92E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85379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82DAA0-68AE-0847-980A-732C5F21CB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302675E-8EAA-D440-BC31-94113F04E8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AB6B49-B434-E04B-8B19-9D0B03FF27E8}" type="datetimeFigureOut">
              <a:rPr lang="en-US" smtClean="0"/>
              <a:t>1/20/21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EC25333-39D9-2642-82C0-DEB7622715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D7F030C-F420-BC45-A046-6EAD63EF65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B73104-7A03-9745-9E8F-D9BF2DA92E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90383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4260347-FBD4-8D4D-B3AB-655A58024F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AB6B49-B434-E04B-8B19-9D0B03FF27E8}" type="datetimeFigureOut">
              <a:rPr lang="en-US" smtClean="0"/>
              <a:t>1/20/21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A9C617E-44D8-DC4C-81BA-B19F8FF9E7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18F573B-FCDF-5E4C-8FFC-9E0D7C46C5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B73104-7A03-9745-9E8F-D9BF2DA92E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92184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11E1A3-E4CC-9E47-B6DB-0FA247360A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DF34A5-1A29-5E45-A505-73041AFBEF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8BB48B9-E6D8-C344-BC1F-493BF8D39AC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227E3D6-8337-0E4D-85F1-9F9F655A5D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AB6B49-B434-E04B-8B19-9D0B03FF27E8}" type="datetimeFigureOut">
              <a:rPr lang="en-US" smtClean="0"/>
              <a:t>1/20/21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2B58E00-9260-7645-A047-DCF50B1253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7C4EAA7-BB9B-4A4A-84F5-D07247B8E0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B73104-7A03-9745-9E8F-D9BF2DA92E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259162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CDC1B5-A3B1-514D-AF1B-FD4290CD90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6446896-FF52-384A-86BA-ED93A487554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2C62D3B-CF95-B042-BB2B-5BB890BCD3B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7333B1B-80A2-134D-9C55-1893953762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AB6B49-B434-E04B-8B19-9D0B03FF27E8}" type="datetimeFigureOut">
              <a:rPr lang="en-US" smtClean="0"/>
              <a:t>1/20/21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DDEDE9A-2733-944F-B916-EB21A256D0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F0D3D4D-AD01-0A43-A8C0-43B243D1B0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B73104-7A03-9745-9E8F-D9BF2DA92E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58718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4C5E649-5093-7A4E-82DD-41CB376070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A0197A4-E433-BF48-825A-751CB3D9CFB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FB4FAAC-9B48-C940-AA96-BC381C0A554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AB6B49-B434-E04B-8B19-9D0B03FF27E8}" type="datetimeFigureOut">
              <a:rPr lang="en-US" smtClean="0"/>
              <a:t>1/20/21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E53570C-5C1F-994B-A5F9-88754B034D9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6C61F82-D814-8E4D-918A-8E4619457F7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CB73104-7A03-9745-9E8F-D9BF2DA92E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33721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file:///./commons.wikimedia.org/w/index.php" TargetMode="External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commons.wikimedia.org/w/index.php?curid=44894952" TargetMode="External"/><Relationship Id="rId4" Type="http://schemas.openxmlformats.org/officeDocument/2006/relationships/hyperlink" Target="https://creativecommons.org/licenses/by-sa/4.0" TargetMode="Externa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hyperlink" Target="file:///./commons.wikimedia.org/w/index.php" TargetMode="External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commons.wikimedia.org/w/index.php?curid=44894952" TargetMode="External"/><Relationship Id="rId4" Type="http://schemas.openxmlformats.org/officeDocument/2006/relationships/hyperlink" Target="https://creativecommons.org/licenses/by-sa/4.0" TargetMode="Externa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71AB7F5B-4495-498D-9228-FE0FCE273C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6525" y="674261"/>
            <a:ext cx="7829005" cy="757272"/>
          </a:xfrm>
        </p:spPr>
        <p:txBody>
          <a:bodyPr>
            <a:normAutofit/>
          </a:bodyPr>
          <a:lstStyle/>
          <a:p>
            <a:r>
              <a:rPr lang="en-US" sz="3600" dirty="0"/>
              <a:t>Class Session Check List</a:t>
            </a:r>
            <a:endParaRPr lang="en-US" sz="3600" b="1" i="1" u="sng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A3AEDF17-A7EB-42B8-A3CF-77C0E99B49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6525" y="1601733"/>
            <a:ext cx="10718950" cy="4759975"/>
          </a:xfrm>
        </p:spPr>
        <p:txBody>
          <a:bodyPr vert="horz" lIns="91440" tIns="45720" rIns="91440" bIns="45720" rtlCol="0" anchor="t">
            <a:noAutofit/>
          </a:bodyPr>
          <a:lstStyle/>
          <a:p>
            <a:pPr marL="0" indent="0">
              <a:spcBef>
                <a:spcPts val="0"/>
              </a:spcBef>
              <a:buNone/>
            </a:pPr>
            <a:r>
              <a:rPr lang="en-US" sz="2000" u="sng" dirty="0"/>
              <a:t>Everyone:</a:t>
            </a:r>
          </a:p>
          <a:p>
            <a:pPr>
              <a:spcBef>
                <a:spcPts val="600"/>
              </a:spcBef>
              <a:buFont typeface="Wingdings" pitchFamily="2" charset="2"/>
              <a:buChar char="§"/>
            </a:pPr>
            <a:r>
              <a:rPr lang="en-US" sz="2000" dirty="0"/>
              <a:t>Sign into our Zoom meeting through our integrated Blackboard/Zoom link </a:t>
            </a:r>
          </a:p>
          <a:p>
            <a:pPr>
              <a:spcBef>
                <a:spcPts val="600"/>
              </a:spcBef>
              <a:buFont typeface="Wingdings" pitchFamily="2" charset="2"/>
              <a:buChar char="§"/>
            </a:pPr>
            <a:r>
              <a:rPr lang="en-US" sz="2000" dirty="0"/>
              <a:t>Make sure that you can see shared desktops and group chat</a:t>
            </a:r>
          </a:p>
          <a:p>
            <a:pPr>
              <a:spcBef>
                <a:spcPts val="600"/>
              </a:spcBef>
              <a:buFont typeface="Wingdings" pitchFamily="2" charset="2"/>
              <a:buChar char="§"/>
            </a:pPr>
            <a:r>
              <a:rPr lang="en-US" sz="2000" dirty="0"/>
              <a:t>You will need a headset with a microphone to be able to effectively listen and speak</a:t>
            </a:r>
          </a:p>
          <a:p>
            <a:pPr>
              <a:spcBef>
                <a:spcPts val="600"/>
              </a:spcBef>
              <a:buFont typeface="Wingdings" pitchFamily="2" charset="2"/>
              <a:buChar char="§"/>
            </a:pPr>
            <a:r>
              <a:rPr lang="en-US" sz="2000" dirty="0"/>
              <a:t>You will need to be able to share your computer screen</a:t>
            </a:r>
          </a:p>
          <a:p>
            <a:pPr>
              <a:spcBef>
                <a:spcPts val="600"/>
              </a:spcBef>
              <a:buFont typeface="Wingdings" pitchFamily="2" charset="2"/>
              <a:buChar char="§"/>
            </a:pPr>
            <a:r>
              <a:rPr lang="en-US" sz="2000" dirty="0"/>
              <a:t>Leave your camera on as appropriate to show engagement and encourage interactive discussion</a:t>
            </a:r>
          </a:p>
          <a:p>
            <a:pPr marL="0" indent="0">
              <a:spcBef>
                <a:spcPts val="0"/>
              </a:spcBef>
              <a:buNone/>
            </a:pPr>
            <a:endParaRPr lang="en-US" sz="2000" dirty="0"/>
          </a:p>
          <a:p>
            <a:pPr marL="0" indent="0">
              <a:spcBef>
                <a:spcPts val="0"/>
              </a:spcBef>
              <a:buNone/>
            </a:pPr>
            <a:r>
              <a:rPr lang="en-US" sz="2000" u="sng" dirty="0"/>
              <a:t>In person participants:</a:t>
            </a:r>
            <a:endParaRPr lang="en-US" sz="2000" dirty="0"/>
          </a:p>
          <a:p>
            <a:pPr>
              <a:spcBef>
                <a:spcPts val="600"/>
              </a:spcBef>
              <a:buFont typeface="Wingdings" pitchFamily="2" charset="2"/>
              <a:buChar char="§"/>
            </a:pPr>
            <a:r>
              <a:rPr lang="en-US" sz="2000" dirty="0"/>
              <a:t>Make sure that your microphone and speakers are muted/off so that we don’t get an echo</a:t>
            </a:r>
          </a:p>
          <a:p>
            <a:pPr>
              <a:spcBef>
                <a:spcPts val="600"/>
              </a:spcBef>
              <a:buFont typeface="Wingdings" pitchFamily="2" charset="2"/>
              <a:buChar char="§"/>
            </a:pPr>
            <a:r>
              <a:rPr lang="en-US" sz="2000" dirty="0"/>
              <a:t>Sit in a good spot near the classroom ceiling microphones if possible</a:t>
            </a:r>
            <a:endParaRPr lang="en-US" sz="2000" dirty="0">
              <a:cs typeface="Calibri"/>
            </a:endParaRPr>
          </a:p>
        </p:txBody>
      </p:sp>
      <p:pic>
        <p:nvPicPr>
          <p:cNvPr id="6" name="Content Placeholder 4">
            <a:extLst>
              <a:ext uri="{FF2B5EF4-FFF2-40B4-BE49-F238E27FC236}">
                <a16:creationId xmlns:a16="http://schemas.microsoft.com/office/drawing/2014/main" id="{99072103-9DA3-B44B-A344-193F81F141B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42905" y="156030"/>
            <a:ext cx="2656367" cy="13663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188407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258F05B8-454B-41D3-8214-93C6A8B898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74626"/>
            <a:ext cx="10515600" cy="757272"/>
          </a:xfrm>
        </p:spPr>
        <p:txBody>
          <a:bodyPr>
            <a:normAutofit/>
          </a:bodyPr>
          <a:lstStyle/>
          <a:p>
            <a:r>
              <a:rPr lang="en-US" sz="3600" dirty="0"/>
              <a:t>Scrum Team Names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0C326A31-5CBB-4F38-BF58-B6AFC533B019}"/>
              </a:ext>
            </a:extLst>
          </p:cNvPr>
          <p:cNvSpPr/>
          <p:nvPr/>
        </p:nvSpPr>
        <p:spPr>
          <a:xfrm>
            <a:off x="838200" y="1231898"/>
            <a:ext cx="5672604" cy="472616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Scrum team names from previous semesters:</a:t>
            </a: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BlueThrees</a:t>
            </a: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MadSanitizers</a:t>
            </a: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PurpleCobras</a:t>
            </a: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PurplePirates</a:t>
            </a: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RedDragon</a:t>
            </a: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RedPandas</a:t>
            </a: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ScrumIsFum</a:t>
            </a: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ScrummyScrumbags</a:t>
            </a: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SpeedCoders</a:t>
            </a: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StingyTadpoles</a:t>
            </a: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4AEC098-A1E6-CD44-BB4A-6F339C2D4099}"/>
              </a:ext>
            </a:extLst>
          </p:cNvPr>
          <p:cNvSpPr/>
          <p:nvPr/>
        </p:nvSpPr>
        <p:spPr>
          <a:xfrm>
            <a:off x="6510804" y="1652570"/>
            <a:ext cx="6096000" cy="2566600"/>
          </a:xfrm>
          <a:prstGeom prst="rect">
            <a:avLst/>
          </a:prstGeom>
        </p:spPr>
        <p:txBody>
          <a:bodyPr>
            <a:spAutoFit/>
          </a:bodyPr>
          <a:lstStyle/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TeamFun</a:t>
            </a: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TheCrew</a:t>
            </a: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TheLaughableCaterpillars</a:t>
            </a: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WickedCrew</a:t>
            </a: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SpicyChalupa</a:t>
            </a: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WubbaLubbaDubDubs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61329426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71AB7F5B-4495-498D-9228-FE0FCE273C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74626"/>
            <a:ext cx="10515600" cy="757272"/>
          </a:xfrm>
        </p:spPr>
        <p:txBody>
          <a:bodyPr>
            <a:normAutofit/>
          </a:bodyPr>
          <a:lstStyle/>
          <a:p>
            <a:r>
              <a:rPr lang="en-US" sz="3600" dirty="0"/>
              <a:t>Introductions</a:t>
            </a:r>
            <a:endParaRPr lang="en-US" sz="3600" b="1" i="1" u="sng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A3AEDF17-A7EB-42B8-A3CF-77C0E99B49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10556"/>
            <a:ext cx="10882745" cy="5030679"/>
          </a:xfrm>
        </p:spPr>
        <p:txBody>
          <a:bodyPr>
            <a:normAutofit/>
          </a:bodyPr>
          <a:lstStyle/>
          <a:p>
            <a:pPr marL="0" indent="0">
              <a:spcBef>
                <a:spcPts val="1800"/>
              </a:spcBef>
              <a:buNone/>
            </a:pPr>
            <a:r>
              <a:rPr lang="en-US" sz="2000" dirty="0"/>
              <a:t>Full and Preferred Name: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sz="2000" dirty="0"/>
              <a:t>	</a:t>
            </a:r>
            <a:r>
              <a:rPr lang="en-US" sz="2000" b="1" dirty="0"/>
              <a:t>Eric Pogue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sz="2000" b="1" dirty="0"/>
              <a:t>	Eric, Mr. Pogue, or Professor </a:t>
            </a:r>
          </a:p>
          <a:p>
            <a:pPr marL="0" indent="0">
              <a:spcBef>
                <a:spcPts val="2400"/>
              </a:spcBef>
              <a:buNone/>
            </a:pPr>
            <a:r>
              <a:rPr lang="en-US" sz="2000" dirty="0"/>
              <a:t>Family, Home, College background: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sz="2000" dirty="0"/>
              <a:t>	</a:t>
            </a:r>
            <a:r>
              <a:rPr lang="en-US" sz="2000" b="1" dirty="0"/>
              <a:t>Married with five children, relocated from Davenport, IA to Chicago area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sz="2000" b="1" dirty="0"/>
              <a:t>	Undergraduate in CS and Masters in Business… teaching online/evening for many years</a:t>
            </a:r>
          </a:p>
          <a:p>
            <a:pPr marL="0" indent="0">
              <a:spcBef>
                <a:spcPts val="2400"/>
              </a:spcBef>
              <a:buNone/>
            </a:pPr>
            <a:r>
              <a:rPr lang="en-US" sz="2000" dirty="0"/>
              <a:t>Programming experience: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sz="2000" dirty="0"/>
              <a:t>	</a:t>
            </a:r>
            <a:r>
              <a:rPr lang="en-US" sz="2000" b="1" dirty="0"/>
              <a:t>Decades in the industry as a developer, architect, project manager, division manager, 		and vice president of various software development organizations.</a:t>
            </a:r>
          </a:p>
          <a:p>
            <a:pPr marL="0" indent="0">
              <a:spcBef>
                <a:spcPts val="1200"/>
              </a:spcBef>
              <a:buNone/>
            </a:pPr>
            <a:r>
              <a:rPr lang="en-US" sz="2000" b="1" dirty="0"/>
              <a:t>	Part of many teams that have delivered products to ten’s of millions of customers globally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sz="2000" b="1" dirty="0"/>
              <a:t>	Parsons Technology, Intuit, The Learning Company,  Jasc Software, and John Deere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sz="2000" b="1" dirty="0"/>
              <a:t>	… and most recently working on a startup product “Stadia” with my oldest son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sz="2000" b="1" dirty="0"/>
              <a:t>	First year teaching full-time </a:t>
            </a:r>
          </a:p>
        </p:txBody>
      </p:sp>
    </p:spTree>
    <p:extLst>
      <p:ext uri="{BB962C8B-B14F-4D97-AF65-F5344CB8AC3E}">
        <p14:creationId xmlns:p14="http://schemas.microsoft.com/office/powerpoint/2010/main" val="322893984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F2EBAE23-C749-48AE-9358-5B0FEFDF86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7110" y="2008834"/>
            <a:ext cx="3105150" cy="245745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45508D6-FCB5-4859-B006-0CB0B87BC1C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7638" y="341383"/>
            <a:ext cx="3349113" cy="1781443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5B9357A3-D2F0-4205-8A4F-BA6608F315E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54955" y="1119423"/>
            <a:ext cx="5743777" cy="1781443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58A210C4-5416-48CE-889F-80437356FF4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645166" y="341383"/>
            <a:ext cx="2799886" cy="3889119"/>
          </a:xfrm>
          <a:prstGeom prst="rect">
            <a:avLst/>
          </a:prstGeom>
          <a:noFill/>
          <a:ln w="12700">
            <a:noFill/>
          </a:ln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53AB4372-FE60-4185-9F09-BDCA72D625D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311369" y="3119327"/>
            <a:ext cx="2799886" cy="307679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C2C4508E-D280-47C4-B77C-9157F2981179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t="614"/>
          <a:stretch/>
        </p:blipFill>
        <p:spPr>
          <a:xfrm>
            <a:off x="5957803" y="3237559"/>
            <a:ext cx="2687363" cy="3279058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BE95B872-D1D6-433D-A328-CBFBDD752BCD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416106" y="4109208"/>
            <a:ext cx="4152096" cy="2631239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51187410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71AB7F5B-4495-498D-9228-FE0FCE273C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74626"/>
            <a:ext cx="10515600" cy="757272"/>
          </a:xfrm>
        </p:spPr>
        <p:txBody>
          <a:bodyPr>
            <a:normAutofit/>
          </a:bodyPr>
          <a:lstStyle/>
          <a:p>
            <a:r>
              <a:rPr lang="en-US" sz="3600" dirty="0"/>
              <a:t>Welcome &amp; Introductions</a:t>
            </a:r>
            <a:endParaRPr lang="en-US" sz="3600" b="1" i="1" u="sng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A3AEDF17-A7EB-42B8-A3CF-77C0E99B49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231898"/>
            <a:ext cx="10882745" cy="5030679"/>
          </a:xfrm>
        </p:spPr>
        <p:txBody>
          <a:bodyPr>
            <a:normAutofit lnSpcReduction="10000"/>
          </a:bodyPr>
          <a:lstStyle/>
          <a:p>
            <a:pPr marL="0" indent="0">
              <a:spcBef>
                <a:spcPts val="2400"/>
              </a:spcBef>
              <a:buNone/>
            </a:pPr>
            <a:r>
              <a:rPr lang="en-US" sz="2000" dirty="0"/>
              <a:t>Likely programming environment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sz="2000" dirty="0"/>
              <a:t>	</a:t>
            </a:r>
            <a:r>
              <a:rPr lang="en-US" sz="2000" b="1" dirty="0"/>
              <a:t>Personal Laptop, MacOS (sometimes Windows 10), Terminal, Firefox browser, and VS Code </a:t>
            </a:r>
          </a:p>
          <a:p>
            <a:pPr marL="0" indent="0">
              <a:spcBef>
                <a:spcPts val="2400"/>
              </a:spcBef>
              <a:buNone/>
            </a:pPr>
            <a:r>
              <a:rPr lang="en-US" sz="2000" dirty="0"/>
              <a:t>Hobbies: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sz="2000" dirty="0"/>
              <a:t>	</a:t>
            </a:r>
            <a:r>
              <a:rPr lang="en-US" sz="2000" b="1" dirty="0"/>
              <a:t>Wilderness Canoeing &amp; Camping (Quetico) and Triathlons</a:t>
            </a:r>
          </a:p>
          <a:p>
            <a:pPr marL="0" indent="0">
              <a:spcBef>
                <a:spcPts val="2400"/>
              </a:spcBef>
              <a:spcAft>
                <a:spcPts val="600"/>
              </a:spcAft>
              <a:buNone/>
            </a:pPr>
            <a:r>
              <a:rPr lang="en-US" sz="2000" dirty="0"/>
              <a:t>Top two or three things that you would like to get out of this class</a:t>
            </a:r>
          </a:p>
          <a:p>
            <a:pPr lvl="2">
              <a:spcBef>
                <a:spcPts val="0"/>
              </a:spcBef>
              <a:buFont typeface="Wingdings" panose="05000000000000000000" pitchFamily="2" charset="2"/>
              <a:buChar char="§"/>
            </a:pPr>
            <a:r>
              <a:rPr lang="en-US" b="1" dirty="0"/>
              <a:t>help each of you be successful in this class </a:t>
            </a:r>
          </a:p>
          <a:p>
            <a:pPr lvl="2">
              <a:spcBef>
                <a:spcPts val="0"/>
              </a:spcBef>
              <a:buFont typeface="Wingdings" panose="05000000000000000000" pitchFamily="2" charset="2"/>
              <a:buChar char="§"/>
            </a:pPr>
            <a:r>
              <a:rPr lang="en-US" b="1" dirty="0"/>
              <a:t>explore technologies and development processes and motivate you to look deeper</a:t>
            </a:r>
          </a:p>
          <a:p>
            <a:pPr lvl="2">
              <a:spcBef>
                <a:spcPts val="0"/>
              </a:spcBef>
              <a:buFont typeface="Wingdings" panose="05000000000000000000" pitchFamily="2" charset="2"/>
              <a:buChar char="§"/>
            </a:pPr>
            <a:r>
              <a:rPr lang="en-US" b="1" dirty="0"/>
              <a:t>and for us to have some fun* </a:t>
            </a:r>
          </a:p>
          <a:p>
            <a:pPr lvl="2">
              <a:spcBef>
                <a:spcPts val="0"/>
              </a:spcBef>
              <a:buFont typeface="Wingdings" panose="05000000000000000000" pitchFamily="2" charset="2"/>
              <a:buChar char="§"/>
            </a:pPr>
            <a:r>
              <a:rPr lang="en-US" b="1" dirty="0"/>
              <a:t>… oh yes, and it would be wonderful if I could help you build something that made you proud during the semester</a:t>
            </a:r>
          </a:p>
          <a:p>
            <a:pPr marL="0" indent="0">
              <a:spcBef>
                <a:spcPts val="2400"/>
              </a:spcBef>
              <a:buNone/>
            </a:pPr>
            <a:r>
              <a:rPr lang="en-US" sz="2000" dirty="0"/>
              <a:t>Fun Fact: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sz="2000" dirty="0"/>
              <a:t>	</a:t>
            </a:r>
            <a:r>
              <a:rPr lang="en-US" sz="2000" b="1" dirty="0"/>
              <a:t>At one point I had the very dubious “honor” or being the most traveled John Deere 	employee to India with 40+ trips over a 5-6 year period while setting up the 400+ person 		John Deere Technology Center – India Software Development organization.</a:t>
            </a:r>
          </a:p>
        </p:txBody>
      </p:sp>
    </p:spTree>
    <p:extLst>
      <p:ext uri="{BB962C8B-B14F-4D97-AF65-F5344CB8AC3E}">
        <p14:creationId xmlns:p14="http://schemas.microsoft.com/office/powerpoint/2010/main" val="52745412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D45C4B-998D-4D36-AE39-52AB024AB5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069076"/>
            <a:ext cx="10515600" cy="719847"/>
          </a:xfrm>
        </p:spPr>
        <p:txBody>
          <a:bodyPr anchor="ctr">
            <a:noAutofit/>
          </a:bodyPr>
          <a:lstStyle/>
          <a:p>
            <a:pPr marL="0" indent="0" algn="ctr">
              <a:buNone/>
            </a:pPr>
            <a:r>
              <a:rPr lang="en-US" sz="4400" dirty="0"/>
              <a:t>Sprint Planning </a:t>
            </a:r>
          </a:p>
          <a:p>
            <a:pPr marL="0" indent="0" algn="ctr">
              <a:buNone/>
            </a:pPr>
            <a:r>
              <a:rPr lang="en-US" sz="4400" dirty="0"/>
              <a:t>(to be continued Friday)</a:t>
            </a:r>
          </a:p>
          <a:p>
            <a:pPr marL="0" indent="0" algn="ctr">
              <a:buNone/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83672130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755BE-860E-40EB-ADA6-6E82BCB49E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66736"/>
            <a:ext cx="10515600" cy="741780"/>
          </a:xfrm>
        </p:spPr>
        <p:txBody>
          <a:bodyPr>
            <a:normAutofit/>
          </a:bodyPr>
          <a:lstStyle/>
          <a:p>
            <a:r>
              <a:rPr lang="en-US" sz="3600" dirty="0"/>
              <a:t>Sprint Planning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EF5DE0-5958-4171-A9E3-3D288A31AC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83632"/>
            <a:ext cx="10515600" cy="490763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/>
              <a:t>We will be doing sprint planning at the beginning of each of our 8 sprints during the semester.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r>
              <a:rPr lang="en-US" sz="2000" dirty="0"/>
              <a:t>What’s different about Sprint 1 planning?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It’s happening on Wednesday instead of Monday because of the holiday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We will need to finish Sprint 1 planning on Friday because we need to make sure that we have time for Introductions and initial Scrum Team assignments today </a:t>
            </a:r>
          </a:p>
        </p:txBody>
      </p:sp>
    </p:spTree>
    <p:extLst>
      <p:ext uri="{BB962C8B-B14F-4D97-AF65-F5344CB8AC3E}">
        <p14:creationId xmlns:p14="http://schemas.microsoft.com/office/powerpoint/2010/main" val="420994588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3FD3EE-6698-4602-B4C0-718F014616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Scrum Process – Sprint Planning</a:t>
            </a:r>
          </a:p>
        </p:txBody>
      </p:sp>
      <p:pic>
        <p:nvPicPr>
          <p:cNvPr id="1026" name="Picture 2" descr="https://upload.wikimedia.org/wikipedia/commons/d/df/Scrum_Framework.png">
            <a:extLst>
              <a:ext uri="{FF2B5EF4-FFF2-40B4-BE49-F238E27FC236}">
                <a16:creationId xmlns:a16="http://schemas.microsoft.com/office/drawing/2014/main" id="{94D187A3-9AAC-4908-B843-2E262C28DBF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21847" y="1341064"/>
            <a:ext cx="8138182" cy="45310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C5034F42-102F-445B-BE40-5AF1FC99349D}"/>
              </a:ext>
            </a:extLst>
          </p:cNvPr>
          <p:cNvSpPr/>
          <p:nvPr/>
        </p:nvSpPr>
        <p:spPr>
          <a:xfrm>
            <a:off x="3916345" y="5872163"/>
            <a:ext cx="474918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By </a:t>
            </a:r>
            <a:r>
              <a:rPr lang="en-US" dirty="0">
                <a:hlinkClick r:id="rId3" tooltip="User:Dr ian mitchell (page does not exist)"/>
              </a:rPr>
              <a:t>Dr ian mitchell</a:t>
            </a:r>
            <a:r>
              <a:rPr lang="en-US" dirty="0"/>
              <a:t> - Own work, </a:t>
            </a:r>
            <a:r>
              <a:rPr lang="en-US" dirty="0">
                <a:hlinkClick r:id="rId4" tooltip="Creative Commons Attribution-Share Alike 4.0"/>
              </a:rPr>
              <a:t>CC BY-SA 4.0</a:t>
            </a:r>
            <a:r>
              <a:rPr lang="en-US" dirty="0"/>
              <a:t>, </a:t>
            </a:r>
            <a:r>
              <a:rPr lang="en-US" dirty="0">
                <a:hlinkClick r:id="rId5"/>
              </a:rPr>
              <a:t>Link</a:t>
            </a:r>
            <a:endParaRPr lang="en-US" dirty="0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CB822028-AE62-4F61-8F14-297C0D4C1218}"/>
              </a:ext>
            </a:extLst>
          </p:cNvPr>
          <p:cNvSpPr/>
          <p:nvPr/>
        </p:nvSpPr>
        <p:spPr>
          <a:xfrm>
            <a:off x="3492082" y="4266588"/>
            <a:ext cx="1303578" cy="554229"/>
          </a:xfrm>
          <a:prstGeom prst="ellipse">
            <a:avLst/>
          </a:prstGeom>
          <a:solidFill>
            <a:schemeClr val="tx1">
              <a:alpha val="0"/>
            </a:schemeClr>
          </a:solidFill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22042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D45C4B-998D-4D36-AE39-52AB024AB5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069076"/>
            <a:ext cx="10515600" cy="719847"/>
          </a:xfrm>
        </p:spPr>
        <p:txBody>
          <a:bodyPr anchor="ctr">
            <a:noAutofit/>
          </a:bodyPr>
          <a:lstStyle/>
          <a:p>
            <a:pPr marL="0" indent="0" algn="ctr">
              <a:buNone/>
            </a:pPr>
            <a:r>
              <a:rPr lang="en-US" sz="4400" dirty="0">
                <a:latin typeface="+mj-lt"/>
              </a:rPr>
              <a:t>Review Activities List, </a:t>
            </a:r>
          </a:p>
          <a:p>
            <a:pPr marL="0" indent="0" algn="ctr">
              <a:buNone/>
            </a:pPr>
            <a:r>
              <a:rPr lang="en-US" sz="4400" dirty="0">
                <a:latin typeface="+mj-lt"/>
              </a:rPr>
              <a:t>Assignments, and Syllabus </a:t>
            </a:r>
          </a:p>
        </p:txBody>
      </p:sp>
    </p:spTree>
    <p:extLst>
      <p:ext uri="{BB962C8B-B14F-4D97-AF65-F5344CB8AC3E}">
        <p14:creationId xmlns:p14="http://schemas.microsoft.com/office/powerpoint/2010/main" val="152681375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755BE-860E-40EB-ADA6-6E82BCB49E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66736"/>
            <a:ext cx="10515600" cy="741780"/>
          </a:xfrm>
        </p:spPr>
        <p:txBody>
          <a:bodyPr>
            <a:normAutofit/>
          </a:bodyPr>
          <a:lstStyle/>
          <a:p>
            <a:r>
              <a:rPr lang="en-US" sz="3600" dirty="0"/>
              <a:t>Prework For Next Class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EF5DE0-5958-4171-A9E3-3D288A31AC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83632"/>
            <a:ext cx="10515600" cy="4907632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sz="2000" dirty="0"/>
              <a:t>Prior to next class please: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Complete through activity 6 prior to next class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Be ready to complete and submit your Introduction assignment in class 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Be ready to test your scrum team discussion capabilities with your team Discord server*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Get your headset (that includes a microphone) for teaming and programming together activities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r>
              <a:rPr lang="en-US" sz="2000" dirty="0"/>
              <a:t>* You may choose a different communication tool if the team agrees.</a:t>
            </a:r>
          </a:p>
          <a:p>
            <a:pPr marL="0" indent="0">
              <a:buNone/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37899558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755BE-860E-40EB-ADA6-6E82BCB49E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66736"/>
            <a:ext cx="10515600" cy="741780"/>
          </a:xfrm>
        </p:spPr>
        <p:txBody>
          <a:bodyPr>
            <a:normAutofit/>
          </a:bodyPr>
          <a:lstStyle/>
          <a:p>
            <a:r>
              <a:rPr lang="en-US" sz="3600" dirty="0"/>
              <a:t>Headset Options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EF5DE0-5958-4171-A9E3-3D288A31AC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83632"/>
            <a:ext cx="10515600" cy="490763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/>
              <a:t>What would I recommend?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r>
              <a:rPr lang="en-US" sz="2000" dirty="0" err="1"/>
              <a:t>Airpods</a:t>
            </a:r>
            <a:r>
              <a:rPr lang="en-US" sz="2000" dirty="0"/>
              <a:t> or Comparable				Sennheiser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r>
              <a:rPr lang="en-US" sz="2000" dirty="0"/>
              <a:t>Maybe Gaming </a:t>
            </a:r>
          </a:p>
          <a:p>
            <a:pPr marL="0" indent="0">
              <a:buNone/>
            </a:pPr>
            <a:r>
              <a:rPr lang="en-US" sz="2000" dirty="0"/>
              <a:t>Headphones?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C1C04E8-55C3-3E49-BA2A-DED6148B4A5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5100"/>
          <a:stretch/>
        </p:blipFill>
        <p:spPr>
          <a:xfrm>
            <a:off x="1198263" y="2640072"/>
            <a:ext cx="1006120" cy="114237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19347DF-0E76-264A-B187-C0C50B7AE39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36662" y="1798939"/>
            <a:ext cx="5517138" cy="3503549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8B30229-36A5-7C41-ADC6-AED3DECF208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78758" y="3550714"/>
            <a:ext cx="2076307" cy="2740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123612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755BE-860E-40EB-ADA6-6E82BCB49E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66736"/>
            <a:ext cx="10515600" cy="741780"/>
          </a:xfrm>
        </p:spPr>
        <p:txBody>
          <a:bodyPr>
            <a:normAutofit/>
          </a:bodyPr>
          <a:lstStyle/>
          <a:p>
            <a:r>
              <a:rPr lang="en-US" sz="3600" dirty="0"/>
              <a:t>Class Session Check List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EF5DE0-5958-4171-A9E3-3D288A31AC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83632"/>
            <a:ext cx="10515600" cy="490763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/>
              <a:t>Review that recordings are:</a:t>
            </a:r>
          </a:p>
          <a:p>
            <a:pPr>
              <a:buFont typeface="Wingdings" pitchFamily="2" charset="2"/>
              <a:buChar char="§"/>
            </a:pPr>
            <a:r>
              <a:rPr lang="en-US" sz="2000" dirty="0"/>
              <a:t>Opportunistic </a:t>
            </a:r>
          </a:p>
          <a:p>
            <a:pPr>
              <a:buFont typeface="Wingdings" pitchFamily="2" charset="2"/>
              <a:buChar char="§"/>
            </a:pPr>
            <a:r>
              <a:rPr lang="en-US" sz="2000" dirty="0"/>
              <a:t>Automatically available within Blackboard/Zoom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r>
              <a:rPr lang="en-US" sz="2000" dirty="0"/>
              <a:t>… Now make sure that the classroom microphone, speakers, and camera are being used in Zoom, move to the next slide, AND </a:t>
            </a:r>
            <a:r>
              <a:rPr lang="en-US" sz="2000" u="sng" dirty="0"/>
              <a:t>verify</a:t>
            </a:r>
            <a:r>
              <a:rPr lang="en-US" sz="2000" dirty="0"/>
              <a:t> that recording is started.</a:t>
            </a:r>
          </a:p>
        </p:txBody>
      </p:sp>
    </p:spTree>
    <p:extLst>
      <p:ext uri="{BB962C8B-B14F-4D97-AF65-F5344CB8AC3E}">
        <p14:creationId xmlns:p14="http://schemas.microsoft.com/office/powerpoint/2010/main" val="247004007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755BE-860E-40EB-ADA6-6E82BCB49E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66736"/>
            <a:ext cx="10515600" cy="741780"/>
          </a:xfrm>
        </p:spPr>
        <p:txBody>
          <a:bodyPr>
            <a:normAutofit/>
          </a:bodyPr>
          <a:lstStyle/>
          <a:p>
            <a:r>
              <a:rPr lang="en-US" sz="3600" dirty="0"/>
              <a:t>Questions?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EF5DE0-5958-4171-A9E3-3D288A31AC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83632"/>
            <a:ext cx="10515600" cy="490763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/>
              <a:t>Complete through activity 6 prior to next class</a:t>
            </a:r>
          </a:p>
          <a:p>
            <a:pPr marL="0" indent="0">
              <a:buNone/>
            </a:pPr>
            <a:r>
              <a:rPr lang="en-US" sz="2000" dirty="0"/>
              <a:t>Be ready to complete and submit your Introduction assignment in class </a:t>
            </a:r>
          </a:p>
          <a:p>
            <a:pPr marL="0" indent="0">
              <a:buNone/>
            </a:pPr>
            <a:r>
              <a:rPr lang="en-US" sz="2000" dirty="0"/>
              <a:t>Be ready to test your scrum team discussion capabilities with your team Discord server*</a:t>
            </a:r>
          </a:p>
          <a:p>
            <a:pPr marL="0" indent="0">
              <a:buNone/>
            </a:pPr>
            <a:r>
              <a:rPr lang="en-US" sz="2000" dirty="0"/>
              <a:t>Get your headset (that includes a microphone) for teaming and programming together activities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r>
              <a:rPr lang="en-US" sz="2000" dirty="0"/>
              <a:t>* You may choose a different communication tool if the team agrees.</a:t>
            </a:r>
          </a:p>
          <a:p>
            <a:pPr marL="0" indent="0">
              <a:buNone/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35088133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258F05B8-454B-41D3-8214-93C6A8B898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74626"/>
            <a:ext cx="10515600" cy="757272"/>
          </a:xfrm>
        </p:spPr>
        <p:txBody>
          <a:bodyPr>
            <a:normAutofit/>
          </a:bodyPr>
          <a:lstStyle/>
          <a:p>
            <a:r>
              <a:rPr lang="en-US" sz="3600" dirty="0"/>
              <a:t>Recall Scrum Team Names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0C326A31-5CBB-4F38-BF58-B6AFC533B019}"/>
              </a:ext>
            </a:extLst>
          </p:cNvPr>
          <p:cNvSpPr/>
          <p:nvPr/>
        </p:nvSpPr>
        <p:spPr>
          <a:xfrm>
            <a:off x="838200" y="1231898"/>
            <a:ext cx="5672604" cy="472616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Scrum team names from previous semesters:</a:t>
            </a: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BlueThrees</a:t>
            </a: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MadSanitizers</a:t>
            </a: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PurpleCobras</a:t>
            </a: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PurplePirates</a:t>
            </a: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RedDragon</a:t>
            </a: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RedPandas</a:t>
            </a: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ScrumIsFum</a:t>
            </a: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ScrummyScrumbags</a:t>
            </a: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SpeedCoders</a:t>
            </a: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StingyTadpoles</a:t>
            </a: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4AEC098-A1E6-CD44-BB4A-6F339C2D4099}"/>
              </a:ext>
            </a:extLst>
          </p:cNvPr>
          <p:cNvSpPr/>
          <p:nvPr/>
        </p:nvSpPr>
        <p:spPr>
          <a:xfrm>
            <a:off x="6510804" y="1652570"/>
            <a:ext cx="6096000" cy="2566600"/>
          </a:xfrm>
          <a:prstGeom prst="rect">
            <a:avLst/>
          </a:prstGeom>
        </p:spPr>
        <p:txBody>
          <a:bodyPr>
            <a:spAutoFit/>
          </a:bodyPr>
          <a:lstStyle/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TeamFun</a:t>
            </a: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TheCrew</a:t>
            </a: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TheLaughableCaterpillars</a:t>
            </a: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WickedCrew</a:t>
            </a: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SpicyChalupas</a:t>
            </a: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WubbaLubbaDubDubs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69510276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258F05B8-454B-41D3-8214-93C6A8B898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74626"/>
            <a:ext cx="10515600" cy="757272"/>
          </a:xfrm>
        </p:spPr>
        <p:txBody>
          <a:bodyPr>
            <a:normAutofit/>
          </a:bodyPr>
          <a:lstStyle/>
          <a:p>
            <a:r>
              <a:rPr lang="en-US" sz="3600" dirty="0"/>
              <a:t>Introductions</a:t>
            </a:r>
            <a:endParaRPr lang="en-US" sz="3600" b="1" i="1" u="sng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0C326A31-5CBB-4F38-BF58-B6AFC533B019}"/>
              </a:ext>
            </a:extLst>
          </p:cNvPr>
          <p:cNvSpPr/>
          <p:nvPr/>
        </p:nvSpPr>
        <p:spPr>
          <a:xfrm>
            <a:off x="838199" y="1231898"/>
            <a:ext cx="10515599" cy="462357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Be prepared to:</a:t>
            </a: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Share your preferred name</a:t>
            </a: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Confirm your in person class preferences</a:t>
            </a: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Share an interesting or unique fact about yourself</a:t>
            </a: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Estimate your current programming experience where:</a:t>
            </a:r>
          </a:p>
          <a:p>
            <a:pPr marL="800100" lvl="1" indent="-34290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1 being “This is my first college level programming class”</a:t>
            </a:r>
          </a:p>
          <a:p>
            <a:pPr marL="800100" lvl="1" indent="-34290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3 being “I’ve had a couple of programming classes”</a:t>
            </a:r>
          </a:p>
          <a:p>
            <a:pPr marL="800100" lvl="1" indent="-34290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5 being “I’m ready to graduate and get and entry level programming job”</a:t>
            </a:r>
          </a:p>
          <a:p>
            <a:pPr marL="342900" indent="-34290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Provide the best “adjective / noun” Scrum Team name you can come up with… this can be original, one from the following slide, or you can even “pass” on this one if you want</a:t>
            </a:r>
          </a:p>
          <a:p>
            <a:pPr marL="342900" indent="-34290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Pick an existing or start a new a scrum team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88515670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71AB7F5B-4495-498D-9228-FE0FCE273C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74626"/>
            <a:ext cx="10515600" cy="757272"/>
          </a:xfrm>
        </p:spPr>
        <p:txBody>
          <a:bodyPr>
            <a:normAutofit/>
          </a:bodyPr>
          <a:lstStyle/>
          <a:p>
            <a:r>
              <a:rPr lang="en-US" sz="3600" dirty="0"/>
              <a:t>Friendly Conversation Topic</a:t>
            </a:r>
            <a:endParaRPr lang="en-US" sz="3600" b="1" i="1" u="sng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A3AEDF17-A7EB-42B8-A3CF-77C0E99B49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10556"/>
            <a:ext cx="10882745" cy="503067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/>
              <a:t>What is a Friendly Conversation Topic?</a:t>
            </a:r>
          </a:p>
          <a:p>
            <a:pPr marL="0" indent="0">
              <a:buNone/>
            </a:pPr>
            <a:r>
              <a:rPr lang="en-US" sz="2000" dirty="0"/>
              <a:t>It’s a topic that is not directly related to course topics but a topic that is relevant, current, and hopefully interesting.</a:t>
            </a:r>
          </a:p>
        </p:txBody>
      </p:sp>
    </p:spTree>
    <p:extLst>
      <p:ext uri="{BB962C8B-B14F-4D97-AF65-F5344CB8AC3E}">
        <p14:creationId xmlns:p14="http://schemas.microsoft.com/office/powerpoint/2010/main" val="4474885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71AB7F5B-4495-498D-9228-FE0FCE273C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74626"/>
            <a:ext cx="10515600" cy="757272"/>
          </a:xfrm>
        </p:spPr>
        <p:txBody>
          <a:bodyPr>
            <a:normAutofit/>
          </a:bodyPr>
          <a:lstStyle/>
          <a:p>
            <a:r>
              <a:rPr lang="en-US" sz="3600" dirty="0"/>
              <a:t>Friendly Conversation Topic – Lasallian Principles</a:t>
            </a:r>
            <a:endParaRPr lang="en-US" sz="3600" b="1" i="1" u="sng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BE474F49-AC3F-0640-AD43-63EBC15960C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64896" y="1231898"/>
            <a:ext cx="9062207" cy="52495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502105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71AB7F5B-4495-498D-9228-FE0FCE273C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74626"/>
            <a:ext cx="10515600" cy="757272"/>
          </a:xfrm>
        </p:spPr>
        <p:txBody>
          <a:bodyPr>
            <a:normAutofit/>
          </a:bodyPr>
          <a:lstStyle/>
          <a:p>
            <a:r>
              <a:rPr lang="en-US" sz="3600" dirty="0"/>
              <a:t>Friendly Conversation Topic</a:t>
            </a:r>
            <a:endParaRPr lang="en-US" sz="3600" b="1" i="1" u="sng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A3AEDF17-A7EB-42B8-A3CF-77C0E99B49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10556"/>
            <a:ext cx="10882745" cy="503067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/>
              <a:t>Today I’m challenging you to demonstrate: </a:t>
            </a:r>
          </a:p>
          <a:p>
            <a:pPr>
              <a:buFont typeface="Wingdings" pitchFamily="2" charset="2"/>
              <a:buChar char="§"/>
            </a:pPr>
            <a:r>
              <a:rPr lang="en-US" sz="2000" dirty="0"/>
              <a:t>Commitment to a quality education by </a:t>
            </a:r>
            <a:r>
              <a:rPr lang="en-US" sz="2000" u="sng" dirty="0"/>
              <a:t>proactively participating during our time together</a:t>
            </a:r>
          </a:p>
          <a:p>
            <a:pPr>
              <a:buFont typeface="Wingdings" pitchFamily="2" charset="2"/>
              <a:buChar char="§"/>
            </a:pPr>
            <a:r>
              <a:rPr lang="en-US" sz="2000" dirty="0"/>
              <a:t>Togetherness by </a:t>
            </a:r>
            <a:r>
              <a:rPr lang="en-US" sz="2000" u="sng" dirty="0"/>
              <a:t>getting to know your classmates and your instructor</a:t>
            </a:r>
          </a:p>
        </p:txBody>
      </p:sp>
    </p:spTree>
    <p:extLst>
      <p:ext uri="{BB962C8B-B14F-4D97-AF65-F5344CB8AC3E}">
        <p14:creationId xmlns:p14="http://schemas.microsoft.com/office/powerpoint/2010/main" val="81709751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755BE-860E-40EB-ADA6-6E82BCB49E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Prework &amp; Announcements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8E7C4A59-EEF7-0840-A124-9743626E21C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54444"/>
            <a:ext cx="10515600" cy="452251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/>
              <a:t>Welcome and Attendance Messages</a:t>
            </a:r>
          </a:p>
          <a:p>
            <a:pPr marL="0" indent="0">
              <a:buNone/>
            </a:pPr>
            <a:r>
              <a:rPr lang="en-US" sz="2000" dirty="0"/>
              <a:t>Blended Learning</a:t>
            </a:r>
          </a:p>
          <a:p>
            <a:pPr marL="0" indent="0">
              <a:buNone/>
            </a:pPr>
            <a:r>
              <a:rPr lang="en-US" sz="2000" dirty="0"/>
              <a:t>Scrum </a:t>
            </a:r>
          </a:p>
          <a:p>
            <a:pPr marL="0" indent="0">
              <a:buNone/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9814809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D45C4B-998D-4D36-AE39-52AB024AB5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069076"/>
            <a:ext cx="10515600" cy="719847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4400" dirty="0"/>
              <a:t>Introductions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10869176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258F05B8-454B-41D3-8214-93C6A8B898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74626"/>
            <a:ext cx="10515600" cy="757272"/>
          </a:xfrm>
        </p:spPr>
        <p:txBody>
          <a:bodyPr>
            <a:normAutofit/>
          </a:bodyPr>
          <a:lstStyle/>
          <a:p>
            <a:r>
              <a:rPr lang="en-US" sz="3600" dirty="0"/>
              <a:t>Foreshadowing Introductions</a:t>
            </a:r>
            <a:endParaRPr lang="en-US" sz="3600" b="1" i="1" u="sng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0C326A31-5CBB-4F38-BF58-B6AFC533B019}"/>
              </a:ext>
            </a:extLst>
          </p:cNvPr>
          <p:cNvSpPr/>
          <p:nvPr/>
        </p:nvSpPr>
        <p:spPr>
          <a:xfrm>
            <a:off x="838199" y="1231898"/>
            <a:ext cx="10515599" cy="462357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Be prepared to:</a:t>
            </a: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Share your preferred name</a:t>
            </a: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Confirm your in person class preferences</a:t>
            </a: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Estimate your current programming experience where:</a:t>
            </a:r>
          </a:p>
          <a:p>
            <a:pPr marL="800100" lvl="1" indent="-34290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1 being “This is my first college level programming class”</a:t>
            </a:r>
          </a:p>
          <a:p>
            <a:pPr marL="800100" lvl="1" indent="-34290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3 being “I’ve had a couple of programming classes”</a:t>
            </a:r>
          </a:p>
          <a:p>
            <a:pPr marL="800100" lvl="1" indent="-34290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5 being “I’m ready to graduate and get and entry level programming job”</a:t>
            </a:r>
          </a:p>
          <a:p>
            <a:pPr marL="342900" indent="-34290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Share an interesting or unique fact about yourself</a:t>
            </a:r>
          </a:p>
          <a:p>
            <a:pPr marL="342900" indent="-34290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Provide the best “adjective / noun” Scrum Team name you can come up with… this can be original, one from the following slide, or you can even “pass” on this one if you want</a:t>
            </a:r>
          </a:p>
          <a:p>
            <a:pPr marL="342900" indent="-34290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Pick an existing or start a new a scrum team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67029737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258F05B8-454B-41D3-8214-93C6A8B898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74626"/>
            <a:ext cx="10515600" cy="757272"/>
          </a:xfrm>
        </p:spPr>
        <p:txBody>
          <a:bodyPr>
            <a:normAutofit/>
          </a:bodyPr>
          <a:lstStyle/>
          <a:p>
            <a:r>
              <a:rPr lang="en-US" sz="3600" dirty="0"/>
              <a:t>Scrum Team Names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0C326A31-5CBB-4F38-BF58-B6AFC533B019}"/>
              </a:ext>
            </a:extLst>
          </p:cNvPr>
          <p:cNvSpPr/>
          <p:nvPr/>
        </p:nvSpPr>
        <p:spPr>
          <a:xfrm>
            <a:off x="838200" y="1231898"/>
            <a:ext cx="5672604" cy="472616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Scrum team names from previous semesters:</a:t>
            </a: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BlueThrees</a:t>
            </a: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MadSanitizers</a:t>
            </a: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PurpleCobras</a:t>
            </a: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PurplePirates</a:t>
            </a: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RedDragon</a:t>
            </a: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RedPandas</a:t>
            </a: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ScrumIsFum</a:t>
            </a: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ScrummyScrumbags</a:t>
            </a: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SpeedCoders</a:t>
            </a: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StingyTadpoles</a:t>
            </a: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4AEC098-A1E6-CD44-BB4A-6F339C2D4099}"/>
              </a:ext>
            </a:extLst>
          </p:cNvPr>
          <p:cNvSpPr/>
          <p:nvPr/>
        </p:nvSpPr>
        <p:spPr>
          <a:xfrm>
            <a:off x="6510804" y="1652570"/>
            <a:ext cx="6096000" cy="2566600"/>
          </a:xfrm>
          <a:prstGeom prst="rect">
            <a:avLst/>
          </a:prstGeom>
        </p:spPr>
        <p:txBody>
          <a:bodyPr>
            <a:spAutoFit/>
          </a:bodyPr>
          <a:lstStyle/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TeamFun</a:t>
            </a: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TheCrew</a:t>
            </a: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TheLaughableCaterpillars</a:t>
            </a: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WickedCrew</a:t>
            </a: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SpicyChalupa</a:t>
            </a: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WubbaLubbaDubDubs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98118722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D45C4B-998D-4D36-AE39-52AB024AB5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709153"/>
            <a:ext cx="10515600" cy="1439693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sz="4400" dirty="0"/>
              <a:t>Object-Oriented Programming</a:t>
            </a:r>
            <a:br>
              <a:rPr lang="en-US" sz="2400" dirty="0"/>
            </a:br>
            <a:endParaRPr lang="en-US" sz="2400" dirty="0"/>
          </a:p>
          <a:p>
            <a:pPr marL="0" indent="0">
              <a:buNone/>
            </a:pPr>
            <a:r>
              <a:rPr lang="en-US" sz="2400" dirty="0"/>
              <a:t>Eric Pogue</a:t>
            </a:r>
            <a:endParaRPr lang="en-US" sz="2000" dirty="0"/>
          </a:p>
          <a:p>
            <a:pPr marL="457200" indent="-457200">
              <a:buFont typeface="+mj-lt"/>
              <a:buAutoNum type="arabicPeriod"/>
            </a:pPr>
            <a:endParaRPr lang="en-US" sz="2000" dirty="0"/>
          </a:p>
          <a:p>
            <a:pPr marL="457200" indent="-457200">
              <a:buFont typeface="+mj-lt"/>
              <a:buAutoNum type="arabicPeriod"/>
            </a:pPr>
            <a:endParaRPr lang="en-US" sz="2000" dirty="0"/>
          </a:p>
        </p:txBody>
      </p:sp>
      <p:pic>
        <p:nvPicPr>
          <p:cNvPr id="4" name="Content Placeholder 4">
            <a:extLst>
              <a:ext uri="{FF2B5EF4-FFF2-40B4-BE49-F238E27FC236}">
                <a16:creationId xmlns:a16="http://schemas.microsoft.com/office/drawing/2014/main" id="{4EDCD7D6-DA50-40A6-870F-1D890F73217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42905" y="156030"/>
            <a:ext cx="2656367" cy="13663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1217840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71AB7F5B-4495-498D-9228-FE0FCE273C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74626"/>
            <a:ext cx="10515600" cy="757272"/>
          </a:xfrm>
        </p:spPr>
        <p:txBody>
          <a:bodyPr>
            <a:normAutofit/>
          </a:bodyPr>
          <a:lstStyle/>
          <a:p>
            <a:r>
              <a:rPr lang="en-US" sz="3600" dirty="0"/>
              <a:t>Introductions</a:t>
            </a:r>
            <a:endParaRPr lang="en-US" sz="3600" b="1" i="1" u="sng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A3AEDF17-A7EB-42B8-A3CF-77C0E99B49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10556"/>
            <a:ext cx="10882745" cy="5030679"/>
          </a:xfrm>
        </p:spPr>
        <p:txBody>
          <a:bodyPr>
            <a:normAutofit/>
          </a:bodyPr>
          <a:lstStyle/>
          <a:p>
            <a:pPr marL="0" indent="0">
              <a:spcBef>
                <a:spcPts val="1800"/>
              </a:spcBef>
              <a:buNone/>
            </a:pPr>
            <a:r>
              <a:rPr lang="en-US" sz="2000" dirty="0"/>
              <a:t>Full and Preferred Name: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sz="2000" dirty="0"/>
              <a:t>	</a:t>
            </a:r>
            <a:r>
              <a:rPr lang="en-US" sz="2000" b="1" dirty="0"/>
              <a:t>Eric Pogue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sz="2000" b="1" dirty="0"/>
              <a:t>	Eric, Mr. Pogue, or Professor </a:t>
            </a:r>
          </a:p>
          <a:p>
            <a:pPr marL="0" indent="0">
              <a:spcBef>
                <a:spcPts val="2400"/>
              </a:spcBef>
              <a:buNone/>
            </a:pPr>
            <a:r>
              <a:rPr lang="en-US" sz="2000" dirty="0"/>
              <a:t>Family, Home, College background: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sz="2000" dirty="0"/>
              <a:t>	</a:t>
            </a:r>
            <a:r>
              <a:rPr lang="en-US" sz="2000" b="1" dirty="0"/>
              <a:t>Married with five children, relocated from Davenport, IA to Chicago area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sz="2000" b="1" dirty="0"/>
              <a:t>	Undergraduate in CS and Masters in Business… teaching online/evening for many years</a:t>
            </a:r>
          </a:p>
          <a:p>
            <a:pPr marL="0" indent="0">
              <a:spcBef>
                <a:spcPts val="2400"/>
              </a:spcBef>
              <a:buNone/>
            </a:pPr>
            <a:r>
              <a:rPr lang="en-US" sz="2000" dirty="0"/>
              <a:t>Programming experience: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sz="2000" dirty="0"/>
              <a:t>	</a:t>
            </a:r>
            <a:r>
              <a:rPr lang="en-US" sz="2000" b="1" dirty="0"/>
              <a:t>Decades in the industry as a developer, architect, project manager, division manager, 		and vice president of various software development organizations.</a:t>
            </a:r>
          </a:p>
          <a:p>
            <a:pPr marL="0" indent="0">
              <a:spcBef>
                <a:spcPts val="1200"/>
              </a:spcBef>
              <a:buNone/>
            </a:pPr>
            <a:r>
              <a:rPr lang="en-US" sz="2000" b="1" dirty="0"/>
              <a:t>	Part of many teams that have delivered products to ten’s of millions of customers globally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sz="2000" b="1" dirty="0"/>
              <a:t>	Parsons Technology, Intuit, The Learning Company,  Jasc Software, and John Deere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sz="2000" b="1" dirty="0"/>
              <a:t>	… and most recently working on a startup product “Stadia” with my oldest son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sz="2000" b="1" dirty="0"/>
              <a:t>	First year teaching full-time </a:t>
            </a:r>
          </a:p>
        </p:txBody>
      </p:sp>
    </p:spTree>
    <p:extLst>
      <p:ext uri="{BB962C8B-B14F-4D97-AF65-F5344CB8AC3E}">
        <p14:creationId xmlns:p14="http://schemas.microsoft.com/office/powerpoint/2010/main" val="303401830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F2EBAE23-C749-48AE-9358-5B0FEFDF86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7110" y="2008834"/>
            <a:ext cx="3105150" cy="245745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45508D6-FCB5-4859-B006-0CB0B87BC1C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7638" y="341383"/>
            <a:ext cx="3349113" cy="1781443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5B9357A3-D2F0-4205-8A4F-BA6608F315E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54955" y="1119423"/>
            <a:ext cx="5743777" cy="1781443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58A210C4-5416-48CE-889F-80437356FF4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645166" y="341383"/>
            <a:ext cx="2799886" cy="3889119"/>
          </a:xfrm>
          <a:prstGeom prst="rect">
            <a:avLst/>
          </a:prstGeom>
          <a:noFill/>
          <a:ln w="12700">
            <a:noFill/>
          </a:ln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53AB4372-FE60-4185-9F09-BDCA72D625D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311369" y="3119327"/>
            <a:ext cx="2799886" cy="307679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C2C4508E-D280-47C4-B77C-9157F2981179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t="614"/>
          <a:stretch/>
        </p:blipFill>
        <p:spPr>
          <a:xfrm>
            <a:off x="5957803" y="3237559"/>
            <a:ext cx="2687363" cy="3279058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BE95B872-D1D6-433D-A328-CBFBDD752BCD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416106" y="4109208"/>
            <a:ext cx="4152096" cy="2631239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4247772610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71AB7F5B-4495-498D-9228-FE0FCE273C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74626"/>
            <a:ext cx="10515600" cy="757272"/>
          </a:xfrm>
        </p:spPr>
        <p:txBody>
          <a:bodyPr>
            <a:normAutofit/>
          </a:bodyPr>
          <a:lstStyle/>
          <a:p>
            <a:r>
              <a:rPr lang="en-US" sz="3600" dirty="0"/>
              <a:t>Welcome &amp; Introductions</a:t>
            </a:r>
            <a:endParaRPr lang="en-US" sz="3600" b="1" i="1" u="sng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A3AEDF17-A7EB-42B8-A3CF-77C0E99B49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231898"/>
            <a:ext cx="10882745" cy="5030679"/>
          </a:xfrm>
        </p:spPr>
        <p:txBody>
          <a:bodyPr>
            <a:normAutofit/>
          </a:bodyPr>
          <a:lstStyle/>
          <a:p>
            <a:pPr marL="0" indent="0">
              <a:spcBef>
                <a:spcPts val="2400"/>
              </a:spcBef>
              <a:buNone/>
            </a:pPr>
            <a:r>
              <a:rPr lang="en-US" sz="2000" dirty="0"/>
              <a:t>Likely programming environment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sz="2000" dirty="0"/>
              <a:t>	</a:t>
            </a:r>
            <a:r>
              <a:rPr lang="en-US" sz="2000" b="1" dirty="0"/>
              <a:t>MacOS, Terminal, Visual Studio Code, and Firefox web browser </a:t>
            </a:r>
          </a:p>
          <a:p>
            <a:pPr marL="0" indent="0">
              <a:spcBef>
                <a:spcPts val="2400"/>
              </a:spcBef>
              <a:buNone/>
            </a:pPr>
            <a:r>
              <a:rPr lang="en-US" sz="2000" dirty="0"/>
              <a:t>Hobbies: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sz="2000" dirty="0"/>
              <a:t>	</a:t>
            </a:r>
            <a:r>
              <a:rPr lang="en-US" sz="2000" b="1" dirty="0"/>
              <a:t>Wilderness Canoeing &amp; Camping (Quetico) and Triathlons</a:t>
            </a:r>
          </a:p>
          <a:p>
            <a:pPr marL="0" indent="0">
              <a:spcBef>
                <a:spcPts val="2400"/>
              </a:spcBef>
              <a:spcAft>
                <a:spcPts val="600"/>
              </a:spcAft>
              <a:buNone/>
            </a:pPr>
            <a:r>
              <a:rPr lang="en-US" sz="2000" dirty="0"/>
              <a:t>Top two or three things that you would like to get out of this class</a:t>
            </a:r>
          </a:p>
          <a:p>
            <a:pPr lvl="2">
              <a:spcBef>
                <a:spcPts val="0"/>
              </a:spcBef>
              <a:buFont typeface="Wingdings" panose="05000000000000000000" pitchFamily="2" charset="2"/>
              <a:buChar char="§"/>
            </a:pPr>
            <a:r>
              <a:rPr lang="en-US" b="1" dirty="0"/>
              <a:t>To learn something and help each of you be successful in this class </a:t>
            </a:r>
          </a:p>
          <a:p>
            <a:pPr lvl="2">
              <a:spcBef>
                <a:spcPts val="0"/>
              </a:spcBef>
              <a:buFont typeface="Wingdings" panose="05000000000000000000" pitchFamily="2" charset="2"/>
              <a:buChar char="§"/>
            </a:pPr>
            <a:r>
              <a:rPr lang="en-US" b="1" dirty="0"/>
              <a:t>Motivate you to look deeper while we are exploring technologies and development processes</a:t>
            </a:r>
          </a:p>
          <a:p>
            <a:pPr lvl="2">
              <a:spcBef>
                <a:spcPts val="0"/>
              </a:spcBef>
              <a:buFont typeface="Wingdings" panose="05000000000000000000" pitchFamily="2" charset="2"/>
              <a:buChar char="§"/>
            </a:pPr>
            <a:r>
              <a:rPr lang="en-US" b="1" dirty="0"/>
              <a:t>Help you build something that made you proud during the semester</a:t>
            </a:r>
          </a:p>
          <a:p>
            <a:pPr marL="0" indent="0">
              <a:spcBef>
                <a:spcPts val="2400"/>
              </a:spcBef>
              <a:buNone/>
            </a:pPr>
            <a:r>
              <a:rPr lang="en-US" sz="2000" dirty="0"/>
              <a:t>Fun Fact: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sz="2000" dirty="0"/>
              <a:t>	</a:t>
            </a:r>
            <a:r>
              <a:rPr lang="en-US" sz="2000" b="1" dirty="0"/>
              <a:t>At one point I had the very dubious “honor” or being the most traveled John Deere 	employee to India with 40+ trips over a 5-6 year period while setting up the 400+ person 		John Deere Technology Center – India Software Development organization.</a:t>
            </a:r>
          </a:p>
        </p:txBody>
      </p:sp>
    </p:spTree>
    <p:extLst>
      <p:ext uri="{BB962C8B-B14F-4D97-AF65-F5344CB8AC3E}">
        <p14:creationId xmlns:p14="http://schemas.microsoft.com/office/powerpoint/2010/main" val="92447309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D45C4B-998D-4D36-AE39-52AB024AB5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069076"/>
            <a:ext cx="10515600" cy="719847"/>
          </a:xfrm>
        </p:spPr>
        <p:txBody>
          <a:bodyPr anchor="ctr">
            <a:noAutofit/>
          </a:bodyPr>
          <a:lstStyle/>
          <a:p>
            <a:pPr marL="0" indent="0" algn="ctr">
              <a:buNone/>
            </a:pPr>
            <a:r>
              <a:rPr lang="en-US" sz="4400" dirty="0"/>
              <a:t>Sprint Planning </a:t>
            </a:r>
          </a:p>
          <a:p>
            <a:pPr marL="0" indent="0" algn="ctr">
              <a:buNone/>
            </a:pPr>
            <a:r>
              <a:rPr lang="en-US" sz="4400" dirty="0"/>
              <a:t>(to be continued Friday)</a:t>
            </a:r>
          </a:p>
          <a:p>
            <a:pPr marL="0" indent="0" algn="ctr">
              <a:buNone/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968576712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755BE-860E-40EB-ADA6-6E82BCB49E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66736"/>
            <a:ext cx="10515600" cy="741780"/>
          </a:xfrm>
        </p:spPr>
        <p:txBody>
          <a:bodyPr>
            <a:normAutofit/>
          </a:bodyPr>
          <a:lstStyle/>
          <a:p>
            <a:r>
              <a:rPr lang="en-US" sz="3600" dirty="0"/>
              <a:t>Sprint Planning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EF5DE0-5958-4171-A9E3-3D288A31AC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83632"/>
            <a:ext cx="10515600" cy="490763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/>
              <a:t>We will be doing sprint planning at the beginning of each of our 8 sprints during the semester.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r>
              <a:rPr lang="en-US" sz="2000" dirty="0"/>
              <a:t>What’s different about Sprint 1 planning?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It’s happening on Wednesday instead of Monday because of the holiday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We will need to finish Sprint 1 planning on Friday because we need to make sure that we have time for Introductions and initial Scrum Team assignments today </a:t>
            </a:r>
          </a:p>
        </p:txBody>
      </p:sp>
    </p:spTree>
    <p:extLst>
      <p:ext uri="{BB962C8B-B14F-4D97-AF65-F5344CB8AC3E}">
        <p14:creationId xmlns:p14="http://schemas.microsoft.com/office/powerpoint/2010/main" val="195365290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3FD3EE-6698-4602-B4C0-718F014616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Scrum Process – Sprint Planning</a:t>
            </a:r>
          </a:p>
        </p:txBody>
      </p:sp>
      <p:pic>
        <p:nvPicPr>
          <p:cNvPr id="1026" name="Picture 2" descr="https://upload.wikimedia.org/wikipedia/commons/d/df/Scrum_Framework.png">
            <a:extLst>
              <a:ext uri="{FF2B5EF4-FFF2-40B4-BE49-F238E27FC236}">
                <a16:creationId xmlns:a16="http://schemas.microsoft.com/office/drawing/2014/main" id="{94D187A3-9AAC-4908-B843-2E262C28DBF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21847" y="1341064"/>
            <a:ext cx="8138182" cy="45310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C5034F42-102F-445B-BE40-5AF1FC99349D}"/>
              </a:ext>
            </a:extLst>
          </p:cNvPr>
          <p:cNvSpPr/>
          <p:nvPr/>
        </p:nvSpPr>
        <p:spPr>
          <a:xfrm>
            <a:off x="3916345" y="5872163"/>
            <a:ext cx="474918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By </a:t>
            </a:r>
            <a:r>
              <a:rPr lang="en-US" dirty="0">
                <a:hlinkClick r:id="rId3" tooltip="User:Dr ian mitchell (page does not exist)"/>
              </a:rPr>
              <a:t>Dr ian mitchell</a:t>
            </a:r>
            <a:r>
              <a:rPr lang="en-US" dirty="0"/>
              <a:t> - Own work, </a:t>
            </a:r>
            <a:r>
              <a:rPr lang="en-US" dirty="0">
                <a:hlinkClick r:id="rId4" tooltip="Creative Commons Attribution-Share Alike 4.0"/>
              </a:rPr>
              <a:t>CC BY-SA 4.0</a:t>
            </a:r>
            <a:r>
              <a:rPr lang="en-US" dirty="0"/>
              <a:t>, </a:t>
            </a:r>
            <a:r>
              <a:rPr lang="en-US" dirty="0">
                <a:hlinkClick r:id="rId5"/>
              </a:rPr>
              <a:t>Link</a:t>
            </a:r>
            <a:endParaRPr lang="en-US" dirty="0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CB822028-AE62-4F61-8F14-297C0D4C1218}"/>
              </a:ext>
            </a:extLst>
          </p:cNvPr>
          <p:cNvSpPr/>
          <p:nvPr/>
        </p:nvSpPr>
        <p:spPr>
          <a:xfrm>
            <a:off x="3492082" y="4266588"/>
            <a:ext cx="1303578" cy="554229"/>
          </a:xfrm>
          <a:prstGeom prst="ellipse">
            <a:avLst/>
          </a:prstGeom>
          <a:solidFill>
            <a:schemeClr val="tx1">
              <a:alpha val="0"/>
            </a:schemeClr>
          </a:solidFill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01582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D45C4B-998D-4D36-AE39-52AB024AB5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069076"/>
            <a:ext cx="10515600" cy="719847"/>
          </a:xfrm>
        </p:spPr>
        <p:txBody>
          <a:bodyPr anchor="ctr">
            <a:noAutofit/>
          </a:bodyPr>
          <a:lstStyle/>
          <a:p>
            <a:pPr marL="0" indent="0" algn="ctr">
              <a:buNone/>
            </a:pPr>
            <a:r>
              <a:rPr lang="en-US" sz="4400" dirty="0">
                <a:latin typeface="+mj-lt"/>
              </a:rPr>
              <a:t>Review Activities List, </a:t>
            </a:r>
          </a:p>
          <a:p>
            <a:pPr marL="0" indent="0" algn="ctr">
              <a:buNone/>
            </a:pPr>
            <a:r>
              <a:rPr lang="en-US" sz="4400" dirty="0">
                <a:latin typeface="+mj-lt"/>
              </a:rPr>
              <a:t>Assignments, and Syllabus </a:t>
            </a:r>
          </a:p>
        </p:txBody>
      </p:sp>
    </p:spTree>
    <p:extLst>
      <p:ext uri="{BB962C8B-B14F-4D97-AF65-F5344CB8AC3E}">
        <p14:creationId xmlns:p14="http://schemas.microsoft.com/office/powerpoint/2010/main" val="279984265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755BE-860E-40EB-ADA6-6E82BCB49E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66736"/>
            <a:ext cx="10515600" cy="741780"/>
          </a:xfrm>
        </p:spPr>
        <p:txBody>
          <a:bodyPr>
            <a:normAutofit/>
          </a:bodyPr>
          <a:lstStyle/>
          <a:p>
            <a:r>
              <a:rPr lang="en-US" sz="3600" dirty="0"/>
              <a:t>Prework For Next Class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EF5DE0-5958-4171-A9E3-3D288A31AC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83632"/>
            <a:ext cx="10515600" cy="490763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/>
              <a:t>Complete through activity 6 prior to next class</a:t>
            </a:r>
          </a:p>
          <a:p>
            <a:pPr marL="0" indent="0">
              <a:buNone/>
            </a:pPr>
            <a:r>
              <a:rPr lang="en-US" sz="2000" dirty="0"/>
              <a:t>Be ready to complete and submit your Introduction assignment in class </a:t>
            </a:r>
          </a:p>
          <a:p>
            <a:pPr marL="0" indent="0">
              <a:buNone/>
            </a:pPr>
            <a:r>
              <a:rPr lang="en-US" sz="2000" dirty="0"/>
              <a:t>Be ready to test your scrum team discussion capabilities with your team Discord server*</a:t>
            </a:r>
          </a:p>
          <a:p>
            <a:pPr marL="0" indent="0">
              <a:buNone/>
            </a:pPr>
            <a:r>
              <a:rPr lang="en-US" sz="2000" dirty="0"/>
              <a:t>Get your </a:t>
            </a:r>
            <a:r>
              <a:rPr lang="en-US" sz="2000"/>
              <a:t>headset (that </a:t>
            </a:r>
            <a:r>
              <a:rPr lang="en-US" sz="2000" dirty="0"/>
              <a:t>includes </a:t>
            </a:r>
            <a:r>
              <a:rPr lang="en-US" sz="2000"/>
              <a:t>a microphone) </a:t>
            </a:r>
            <a:r>
              <a:rPr lang="en-US" sz="2000" dirty="0"/>
              <a:t>for teaming and programming together activities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r>
              <a:rPr lang="en-US" sz="2000" dirty="0"/>
              <a:t>* You may choose a different communication tool if the team agrees.</a:t>
            </a:r>
          </a:p>
          <a:p>
            <a:pPr marL="0" indent="0">
              <a:buNone/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876424048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755BE-860E-40EB-ADA6-6E82BCB49E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66736"/>
            <a:ext cx="10515600" cy="741780"/>
          </a:xfrm>
        </p:spPr>
        <p:txBody>
          <a:bodyPr>
            <a:normAutofit/>
          </a:bodyPr>
          <a:lstStyle/>
          <a:p>
            <a:r>
              <a:rPr lang="en-US" sz="3600" dirty="0"/>
              <a:t>Headset Options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EF5DE0-5958-4171-A9E3-3D288A31AC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83632"/>
            <a:ext cx="10515600" cy="490763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/>
              <a:t>What would I recommend?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r>
              <a:rPr lang="en-US" sz="2000" dirty="0" err="1"/>
              <a:t>Airpods</a:t>
            </a:r>
            <a:r>
              <a:rPr lang="en-US" sz="2000" dirty="0"/>
              <a:t> or Comparable				Sennheiser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r>
              <a:rPr lang="en-US" sz="2000" dirty="0"/>
              <a:t>Maybe Gaming </a:t>
            </a:r>
          </a:p>
          <a:p>
            <a:pPr marL="0" indent="0">
              <a:buNone/>
            </a:pPr>
            <a:r>
              <a:rPr lang="en-US" sz="2000" dirty="0"/>
              <a:t>Headphones?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C1C04E8-55C3-3E49-BA2A-DED6148B4A5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5100"/>
          <a:stretch/>
        </p:blipFill>
        <p:spPr>
          <a:xfrm>
            <a:off x="1198263" y="2640072"/>
            <a:ext cx="1006120" cy="114237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19347DF-0E76-264A-B187-C0C50B7AE39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36662" y="1798939"/>
            <a:ext cx="5517138" cy="3503549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8B30229-36A5-7C41-ADC6-AED3DECF208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78758" y="3550714"/>
            <a:ext cx="2076307" cy="2740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3257862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755BE-860E-40EB-ADA6-6E82BCB49E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66736"/>
            <a:ext cx="10515600" cy="741780"/>
          </a:xfrm>
        </p:spPr>
        <p:txBody>
          <a:bodyPr>
            <a:normAutofit/>
          </a:bodyPr>
          <a:lstStyle/>
          <a:p>
            <a:r>
              <a:rPr lang="en-US" sz="3600" dirty="0"/>
              <a:t>Questions?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EF5DE0-5958-4171-A9E3-3D288A31AC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83632"/>
            <a:ext cx="10515600" cy="490763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/>
              <a:t>Complete through activity 6 prior to next class</a:t>
            </a:r>
          </a:p>
          <a:p>
            <a:pPr marL="0" indent="0">
              <a:buNone/>
            </a:pPr>
            <a:r>
              <a:rPr lang="en-US" sz="2000" dirty="0"/>
              <a:t>Be ready to complete and submit your Introduction assignment in class </a:t>
            </a:r>
          </a:p>
          <a:p>
            <a:pPr marL="0" indent="0">
              <a:buNone/>
            </a:pPr>
            <a:r>
              <a:rPr lang="en-US" sz="2000" dirty="0"/>
              <a:t>Be ready to test your scrum team discussion capabilities with your team Discord server*</a:t>
            </a:r>
          </a:p>
          <a:p>
            <a:pPr marL="0" indent="0">
              <a:buNone/>
            </a:pPr>
            <a:r>
              <a:rPr lang="en-US" sz="2000" dirty="0"/>
              <a:t>Get your headset (that includes a microphone) for teaming and programming together activities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r>
              <a:rPr lang="en-US" sz="2000" dirty="0"/>
              <a:t>* You may choose a different communication tool if the team agrees.</a:t>
            </a:r>
          </a:p>
          <a:p>
            <a:pPr marL="0" indent="0">
              <a:buNone/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10587805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D45C4B-998D-4D36-AE39-52AB024AB5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39348"/>
            <a:ext cx="10515600" cy="4437615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dirty="0"/>
              <a:t>Agenda: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Friendly Conversation Topic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Prework and Announcements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Introductions – Part 1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Sprint 1 Planning (abbreviated)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Assignment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Introductions – Part 2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r>
              <a:rPr lang="en-US" sz="2000" dirty="0"/>
              <a:t>Discussion &amp; Questions welcome at any time but please be present with no phones or email during our time together</a:t>
            </a:r>
          </a:p>
        </p:txBody>
      </p:sp>
      <p:pic>
        <p:nvPicPr>
          <p:cNvPr id="4" name="Content Placeholder 4">
            <a:extLst>
              <a:ext uri="{FF2B5EF4-FFF2-40B4-BE49-F238E27FC236}">
                <a16:creationId xmlns:a16="http://schemas.microsoft.com/office/drawing/2014/main" id="{4F742B6E-B171-6A46-B579-4EFBC662609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42905" y="156030"/>
            <a:ext cx="2656367" cy="13663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0343609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258F05B8-454B-41D3-8214-93C6A8B898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74626"/>
            <a:ext cx="10515600" cy="757272"/>
          </a:xfrm>
        </p:spPr>
        <p:txBody>
          <a:bodyPr>
            <a:normAutofit/>
          </a:bodyPr>
          <a:lstStyle/>
          <a:p>
            <a:r>
              <a:rPr lang="en-US" sz="3600" dirty="0"/>
              <a:t>Recall Scrum Team Names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0C326A31-5CBB-4F38-BF58-B6AFC533B019}"/>
              </a:ext>
            </a:extLst>
          </p:cNvPr>
          <p:cNvSpPr/>
          <p:nvPr/>
        </p:nvSpPr>
        <p:spPr>
          <a:xfrm>
            <a:off x="838200" y="1231898"/>
            <a:ext cx="5672604" cy="472616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Scrum team names from previous semesters:</a:t>
            </a: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BlueThrees</a:t>
            </a: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MadSanitizers</a:t>
            </a: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PurpleCobras</a:t>
            </a: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PurplePirates</a:t>
            </a: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RedDragon</a:t>
            </a: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RedPandas</a:t>
            </a: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ScrumIsFum</a:t>
            </a: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ScrummyScrumbags</a:t>
            </a: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SpeedCoders</a:t>
            </a: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StingyTadpoles</a:t>
            </a: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4AEC098-A1E6-CD44-BB4A-6F339C2D4099}"/>
              </a:ext>
            </a:extLst>
          </p:cNvPr>
          <p:cNvSpPr/>
          <p:nvPr/>
        </p:nvSpPr>
        <p:spPr>
          <a:xfrm>
            <a:off x="6510804" y="1652570"/>
            <a:ext cx="6096000" cy="2566600"/>
          </a:xfrm>
          <a:prstGeom prst="rect">
            <a:avLst/>
          </a:prstGeom>
        </p:spPr>
        <p:txBody>
          <a:bodyPr>
            <a:spAutoFit/>
          </a:bodyPr>
          <a:lstStyle/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TeamFun</a:t>
            </a: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TheCrew</a:t>
            </a: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TheLaughableCaterpillars</a:t>
            </a: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WickedCrew</a:t>
            </a: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SpicyChalupa</a:t>
            </a: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WubbaLubbaDubDubs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34433163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258F05B8-454B-41D3-8214-93C6A8B898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74626"/>
            <a:ext cx="10515600" cy="757272"/>
          </a:xfrm>
        </p:spPr>
        <p:txBody>
          <a:bodyPr>
            <a:normAutofit/>
          </a:bodyPr>
          <a:lstStyle/>
          <a:p>
            <a:r>
              <a:rPr lang="en-US" sz="3600" dirty="0"/>
              <a:t>Introductions</a:t>
            </a:r>
            <a:endParaRPr lang="en-US" sz="3600" b="1" i="1" u="sng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0C326A31-5CBB-4F38-BF58-B6AFC533B019}"/>
              </a:ext>
            </a:extLst>
          </p:cNvPr>
          <p:cNvSpPr/>
          <p:nvPr/>
        </p:nvSpPr>
        <p:spPr>
          <a:xfrm>
            <a:off x="838199" y="1231898"/>
            <a:ext cx="10515599" cy="462357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Items to share can include:</a:t>
            </a: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Share your preferred name</a:t>
            </a: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Confirm your in person class preferences</a:t>
            </a: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Share an interesting or unique fact about yourself</a:t>
            </a: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Estimate your current programming experience where:</a:t>
            </a:r>
          </a:p>
          <a:p>
            <a:pPr marL="800100" lvl="1" indent="-342900">
              <a:lnSpc>
                <a:spcPct val="107000"/>
              </a:lnSpc>
              <a:spcAft>
                <a:spcPts val="800"/>
              </a:spcAft>
              <a:buSzPts val="1000"/>
              <a:buFont typeface="Wingdings" pitchFamily="2" charset="2"/>
              <a:buChar char="§"/>
              <a:tabLst>
                <a:tab pos="457200" algn="l"/>
              </a:tabLst>
            </a:pP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1 being “This is my first college level programming class”</a:t>
            </a:r>
          </a:p>
          <a:p>
            <a:pPr marL="800100" lvl="1" indent="-342900">
              <a:lnSpc>
                <a:spcPct val="107000"/>
              </a:lnSpc>
              <a:spcAft>
                <a:spcPts val="800"/>
              </a:spcAft>
              <a:buSzPts val="1000"/>
              <a:buFont typeface="Wingdings" pitchFamily="2" charset="2"/>
              <a:buChar char="§"/>
              <a:tabLst>
                <a:tab pos="457200" algn="l"/>
              </a:tabLst>
            </a:pP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3 being “I’ve had a couple of programming classes”</a:t>
            </a:r>
          </a:p>
          <a:p>
            <a:pPr marL="800100" lvl="1" indent="-342900">
              <a:lnSpc>
                <a:spcPct val="107000"/>
              </a:lnSpc>
              <a:spcAft>
                <a:spcPts val="800"/>
              </a:spcAft>
              <a:buSzPts val="1000"/>
              <a:buFont typeface="Wingdings" pitchFamily="2" charset="2"/>
              <a:buChar char="§"/>
              <a:tabLst>
                <a:tab pos="457200" algn="l"/>
              </a:tabLst>
            </a:pP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5 being “I’m ready to graduate and get and entry level programming job”</a:t>
            </a:r>
          </a:p>
          <a:p>
            <a:pPr marL="342900" indent="-34290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Provide the best “adjective / noun” Scrum Team name you can come up with… this can be original, one from the following slide, or you can even “pass” on this one if you want</a:t>
            </a:r>
          </a:p>
          <a:p>
            <a:pPr marL="342900" indent="-34290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Pick an existing or start a new a scrum team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906390932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3025490"/>
            <a:ext cx="9144000" cy="807019"/>
          </a:xfrm>
        </p:spPr>
        <p:txBody>
          <a:bodyPr anchor="ctr">
            <a:normAutofit/>
          </a:bodyPr>
          <a:lstStyle/>
          <a:p>
            <a:r>
              <a:rPr lang="en-US" sz="4800" dirty="0"/>
              <a:t>End of Session</a:t>
            </a:r>
          </a:p>
        </p:txBody>
      </p:sp>
    </p:spTree>
    <p:extLst>
      <p:ext uri="{BB962C8B-B14F-4D97-AF65-F5344CB8AC3E}">
        <p14:creationId xmlns:p14="http://schemas.microsoft.com/office/powerpoint/2010/main" val="314280335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71AB7F5B-4495-498D-9228-FE0FCE273C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74626"/>
            <a:ext cx="10515600" cy="757272"/>
          </a:xfrm>
        </p:spPr>
        <p:txBody>
          <a:bodyPr>
            <a:normAutofit/>
          </a:bodyPr>
          <a:lstStyle/>
          <a:p>
            <a:r>
              <a:rPr lang="en-US" sz="3600" dirty="0"/>
              <a:t>Friendly Conversation Topic</a:t>
            </a:r>
            <a:endParaRPr lang="en-US" sz="3600" b="1" i="1" u="sng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A3AEDF17-A7EB-42B8-A3CF-77C0E99B49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10556"/>
            <a:ext cx="10882745" cy="503067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/>
              <a:t>What is a Friendly Conversation Topic?</a:t>
            </a:r>
          </a:p>
          <a:p>
            <a:pPr marL="0" indent="0">
              <a:buNone/>
            </a:pPr>
            <a:r>
              <a:rPr lang="en-US" sz="2000" dirty="0"/>
              <a:t>It’s a topic that is not directly related to course topics but a topic that is relevant, current, and hopefully interesting.</a:t>
            </a:r>
          </a:p>
        </p:txBody>
      </p:sp>
    </p:spTree>
    <p:extLst>
      <p:ext uri="{BB962C8B-B14F-4D97-AF65-F5344CB8AC3E}">
        <p14:creationId xmlns:p14="http://schemas.microsoft.com/office/powerpoint/2010/main" val="306319679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71AB7F5B-4495-498D-9228-FE0FCE273C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74626"/>
            <a:ext cx="10515600" cy="757272"/>
          </a:xfrm>
        </p:spPr>
        <p:txBody>
          <a:bodyPr>
            <a:normAutofit/>
          </a:bodyPr>
          <a:lstStyle/>
          <a:p>
            <a:r>
              <a:rPr lang="en-US" sz="3600" dirty="0"/>
              <a:t>Friendly Conversation Topic - Discord</a:t>
            </a:r>
            <a:endParaRPr lang="en-US" sz="3600" b="1" i="1" u="sng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A3AEDF17-A7EB-42B8-A3CF-77C0E99B49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10556"/>
            <a:ext cx="10882745" cy="503067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/>
              <a:t>Do you have a Discord account? </a:t>
            </a:r>
          </a:p>
          <a:p>
            <a:pPr marL="0" indent="0">
              <a:buNone/>
            </a:pPr>
            <a:r>
              <a:rPr lang="en-US" sz="2000" dirty="0"/>
              <a:t>What has been your experience with Discord?</a:t>
            </a:r>
          </a:p>
          <a:p>
            <a:pPr marL="0" indent="0">
              <a:buNone/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23536502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755BE-860E-40EB-ADA6-6E82BCB49E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Prework &amp; Announcements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8E7C4A59-EEF7-0840-A124-9743626E21C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54444"/>
            <a:ext cx="10515600" cy="452251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/>
              <a:t>Welcome </a:t>
            </a:r>
            <a:r>
              <a:rPr lang="en-US" sz="2000"/>
              <a:t>and Attendance Messages</a:t>
            </a:r>
            <a:endParaRPr lang="en-US" sz="2000" dirty="0"/>
          </a:p>
          <a:p>
            <a:pPr marL="0" indent="0">
              <a:buNone/>
            </a:pPr>
            <a:r>
              <a:rPr lang="en-US" sz="2000" dirty="0"/>
              <a:t>Blended Learning</a:t>
            </a:r>
          </a:p>
          <a:p>
            <a:pPr marL="0" indent="0">
              <a:buNone/>
            </a:pPr>
            <a:r>
              <a:rPr lang="en-US" sz="2000" dirty="0"/>
              <a:t>Scrum </a:t>
            </a:r>
          </a:p>
          <a:p>
            <a:pPr marL="0" indent="0">
              <a:buNone/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0141819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D45C4B-998D-4D36-AE39-52AB024AB5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069076"/>
            <a:ext cx="10515600" cy="719847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4400" dirty="0"/>
              <a:t>Introductions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48485216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258F05B8-454B-41D3-8214-93C6A8B898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74626"/>
            <a:ext cx="10515600" cy="757272"/>
          </a:xfrm>
        </p:spPr>
        <p:txBody>
          <a:bodyPr>
            <a:normAutofit/>
          </a:bodyPr>
          <a:lstStyle/>
          <a:p>
            <a:r>
              <a:rPr lang="en-US" sz="3600" dirty="0"/>
              <a:t>Foreshadowing Your Introductions</a:t>
            </a:r>
            <a:endParaRPr lang="en-US" sz="3600" b="1" i="1" u="sng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0C326A31-5CBB-4F38-BF58-B6AFC533B019}"/>
              </a:ext>
            </a:extLst>
          </p:cNvPr>
          <p:cNvSpPr/>
          <p:nvPr/>
        </p:nvSpPr>
        <p:spPr>
          <a:xfrm>
            <a:off x="838199" y="1231898"/>
            <a:ext cx="10515599" cy="462357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Be prepared to:</a:t>
            </a: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Share your preferred name</a:t>
            </a: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Confirm your in person class preferences</a:t>
            </a: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Estimate your current programming experience where:</a:t>
            </a:r>
          </a:p>
          <a:p>
            <a:pPr marL="800100" lvl="1" indent="-34290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1 being “This is my first college level programming class”</a:t>
            </a:r>
          </a:p>
          <a:p>
            <a:pPr marL="800100" lvl="1" indent="-34290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3 being “I’ve had a couple of programming classes”</a:t>
            </a:r>
          </a:p>
          <a:p>
            <a:pPr marL="800100" lvl="1" indent="-34290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5 being “I’m ready to graduate and get and entry level programming job”</a:t>
            </a:r>
          </a:p>
          <a:p>
            <a:pPr marL="342900" indent="-34290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Share an interesting or unique fact about yourself</a:t>
            </a:r>
          </a:p>
          <a:p>
            <a:pPr marL="342900" indent="-34290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Provide the best “adjective / noun” Scrum Team name you can come up with… this can be original, one from the following slide, or you can even “pass” on this one if you want</a:t>
            </a:r>
          </a:p>
          <a:p>
            <a:pPr marL="342900" indent="-34290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Pick an existing or start a new a scrum team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03259259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6125</TotalTime>
  <Words>2119</Words>
  <Application>Microsoft Macintosh PowerPoint</Application>
  <PresentationFormat>Widescreen</PresentationFormat>
  <Paragraphs>358</Paragraphs>
  <Slides>42</Slides>
  <Notes>29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42</vt:i4>
      </vt:variant>
    </vt:vector>
  </HeadingPairs>
  <TitlesOfParts>
    <vt:vector size="48" baseType="lpstr">
      <vt:lpstr>Arial</vt:lpstr>
      <vt:lpstr>Calibri</vt:lpstr>
      <vt:lpstr>Calibri Light</vt:lpstr>
      <vt:lpstr>Symbol</vt:lpstr>
      <vt:lpstr>Wingdings</vt:lpstr>
      <vt:lpstr>Office Theme</vt:lpstr>
      <vt:lpstr>Class Session Check List</vt:lpstr>
      <vt:lpstr>Class Session Check List</vt:lpstr>
      <vt:lpstr>PowerPoint Presentation</vt:lpstr>
      <vt:lpstr>PowerPoint Presentation</vt:lpstr>
      <vt:lpstr>Friendly Conversation Topic</vt:lpstr>
      <vt:lpstr>Friendly Conversation Topic - Discord</vt:lpstr>
      <vt:lpstr>Prework &amp; Announcements</vt:lpstr>
      <vt:lpstr>PowerPoint Presentation</vt:lpstr>
      <vt:lpstr>Foreshadowing Your Introductions</vt:lpstr>
      <vt:lpstr>Scrum Team Names</vt:lpstr>
      <vt:lpstr>Introductions</vt:lpstr>
      <vt:lpstr>PowerPoint Presentation</vt:lpstr>
      <vt:lpstr>Welcome &amp; Introductions</vt:lpstr>
      <vt:lpstr>PowerPoint Presentation</vt:lpstr>
      <vt:lpstr>Sprint Planning</vt:lpstr>
      <vt:lpstr>Scrum Process – Sprint Planning</vt:lpstr>
      <vt:lpstr>PowerPoint Presentation</vt:lpstr>
      <vt:lpstr>Prework For Next Class</vt:lpstr>
      <vt:lpstr>Headset Options</vt:lpstr>
      <vt:lpstr>Questions?</vt:lpstr>
      <vt:lpstr>Recall Scrum Team Names</vt:lpstr>
      <vt:lpstr>Introductions</vt:lpstr>
      <vt:lpstr>Friendly Conversation Topic</vt:lpstr>
      <vt:lpstr>Friendly Conversation Topic – Lasallian Principles</vt:lpstr>
      <vt:lpstr>Friendly Conversation Topic</vt:lpstr>
      <vt:lpstr>Prework &amp; Announcements</vt:lpstr>
      <vt:lpstr>PowerPoint Presentation</vt:lpstr>
      <vt:lpstr>Foreshadowing Introductions</vt:lpstr>
      <vt:lpstr>Scrum Team Names</vt:lpstr>
      <vt:lpstr>Introductions</vt:lpstr>
      <vt:lpstr>PowerPoint Presentation</vt:lpstr>
      <vt:lpstr>Welcome &amp; Introductions</vt:lpstr>
      <vt:lpstr>PowerPoint Presentation</vt:lpstr>
      <vt:lpstr>Sprint Planning</vt:lpstr>
      <vt:lpstr>Scrum Process – Sprint Planning</vt:lpstr>
      <vt:lpstr>PowerPoint Presentation</vt:lpstr>
      <vt:lpstr>Prework For Next Class</vt:lpstr>
      <vt:lpstr>Headset Options</vt:lpstr>
      <vt:lpstr>Questions?</vt:lpstr>
      <vt:lpstr>Recall Scrum Team Names</vt:lpstr>
      <vt:lpstr>Introductions</vt:lpstr>
      <vt:lpstr>End of Session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Discussion &amp; Lecture Session Sound &amp; Recording Check</dc:title>
  <dc:creator>Pogue, Eric</dc:creator>
  <cp:lastModifiedBy>Pogue, Eric</cp:lastModifiedBy>
  <cp:revision>330</cp:revision>
  <dcterms:created xsi:type="dcterms:W3CDTF">2020-08-26T19:34:34Z</dcterms:created>
  <dcterms:modified xsi:type="dcterms:W3CDTF">2021-01-20T20:49:06Z</dcterms:modified>
</cp:coreProperties>
</file>

<file path=docProps/thumbnail.jpeg>
</file>